
<file path=[Content_Types].xml><?xml version="1.0" encoding="utf-8"?>
<Types xmlns="http://schemas.openxmlformats.org/package/2006/content-types">
  <Default ContentType="image/png" Extension="png"/>
  <Default ContentType="application/vnd.openxmlformats-package.relationships+xml" Extension="rels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1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slide+xml" PartName="/ppt/slides/slide9.xml"/>
  <Override ContentType="application/vnd.openxmlformats-officedocument.theme+xml" PartName="/ppt/theme/theme1.xml"/>
</Types>
</file>

<file path=_rels/.rels><?xml version="1.0" encoding="UTF-8" standalone="no" ?>
<Relationships xmlns="http://schemas.openxmlformats.org/package/2006/relationships">
  <Relationship Id="rId3" Target="docProps/core.xml" Type="http://schemas.openxmlformats.org/package/2006/relationships/metadata/core-properties"/>
  <Relationship Id="rId2" Target="docProps/app.xml" Type="http://schemas.openxmlformats.org/officeDocument/2006/relationships/extended-properties"/>
  <Relationship Id="rId1" Target="ppt/presentation.xml" Type="http://schemas.openxmlformats.org/officeDocument/2006/relationships/officeDocument"/>
</Relationships>

</file>

<file path=ppt/presentation.xml><?xml version="1.0" encoding="utf-8"?>
<p:presentation xmlns:a="http://schemas.openxmlformats.org/drawingml/2006/main" xmlns:a15="http://schemas.microsoft.com/office/drawing/2012/main" xmlns:asvg="http://schemas.microsoft.com/office/drawing/2016/SVG/main" xmlns:c="http://schemas.openxmlformats.org/drawingml/2006/chart" xmlns:co="http://ncloudtech.com" xmlns:co-ooxml="http://ncloudtech.com/ooxml" xmlns:m="http://schemas.openxmlformats.org/officeDocument/2006/math" xmlns:mc="http://schemas.openxmlformats.org/markup-compatibility/2006" xmlns:o="urn:schemas-microsoft-com:office:office" xmlns:p="http://schemas.openxmlformats.org/presentationml/2006/main" xmlns:pic="http://schemas.openxmlformats.org/drawingml/2006/picture" xmlns:r="http://schemas.openxmlformats.org/officeDocument/2006/relationships" xmlns:s="http://schemas.openxmlformats.org/officeDocument/2006/sharedTypes" xmlns:sl="http://schemas.openxmlformats.org/schemaLibrary/2006/main" xmlns:v="urn:schemas-microsoft-com:vml" xmlns:w="http://schemas.openxmlformats.org/wordprocessingml/2006/main" xmlns:w10="urn:schemas-microsoft-com:office:word" xmlns:w14="http://schemas.microsoft.com/office/word/2010/wordml" xmlns:w15="http://schemas.microsoft.com/office/word/2012/wordml" xmlns:wp="http://schemas.openxmlformats.org/drawingml/2006/wordprocessingDrawing" xmlns:wpg="http://schemas.microsoft.com/office/word/2010/wordprocessingGroup" xmlns:wps="http://schemas.microsoft.com/office/word/2010/wordprocessingShape" xmlns:x="urn:schemas-microsoft-com:office:excel" xmlns:x14="http://schemas.microsoft.com/office/spreadsheetml/2009/9/main" xmlns:xdr="http://schemas.openxmlformats.org/drawingml/2006/spreadsheetDrawing" xmlns:xm="http://schemas.microsoft.com/office/excel/2006/main" mc:Ignorable="co co-ooxml w14 x14 w15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</p:sldIdLst>
  <p:sldSz cx="12192000" cy="6858000"/>
  <p:notesSz cx="6858000" cy="12192000"/>
</p:presentation>
</file>

<file path=ppt/_rels/presentation.xml.rels><?xml version="1.0" encoding="UTF-8" standalone="no" ?>
<Relationships xmlns="http://schemas.openxmlformats.org/package/2006/relationships">
  <Relationship Id="rId13" Target="slides/slide11.xml" Type="http://schemas.openxmlformats.org/officeDocument/2006/relationships/slide"/>
  <Relationship Id="rId11" Target="slides/slide9.xml" Type="http://schemas.openxmlformats.org/officeDocument/2006/relationships/slide"/>
  <Relationship Id="rId10" Target="slides/slide8.xml" Type="http://schemas.openxmlformats.org/officeDocument/2006/relationships/slide"/>
  <Relationship Id="rId9" Target="slides/slide7.xml" Type="http://schemas.openxmlformats.org/officeDocument/2006/relationships/slide"/>
  <Relationship Id="rId8" Target="slides/slide6.xml" Type="http://schemas.openxmlformats.org/officeDocument/2006/relationships/slide"/>
  <Relationship Id="rId7" Target="slides/slide5.xml" Type="http://schemas.openxmlformats.org/officeDocument/2006/relationships/slide"/>
  <Relationship Id="rId6" Target="slides/slide4.xml" Type="http://schemas.openxmlformats.org/officeDocument/2006/relationships/slide"/>
  <Relationship Id="rId5" Target="slides/slide3.xml" Type="http://schemas.openxmlformats.org/officeDocument/2006/relationships/slide"/>
  <Relationship Id="rId4" Target="slides/slide2.xml" Type="http://schemas.openxmlformats.org/officeDocument/2006/relationships/slide"/>
  <Relationship Id="rId12" Target="slides/slide10.xml" Type="http://schemas.openxmlformats.org/officeDocument/2006/relationships/slide"/>
  <Relationship Id="rId3" Target="slides/slide1.xml" Type="http://schemas.openxmlformats.org/officeDocument/2006/relationships/slide"/>
  <Relationship Id="rId2" Target="slideMasters/slideMaster1.xml" Type="http://schemas.openxmlformats.org/officeDocument/2006/relationships/slideMaster"/>
  <Relationship Id="rId1" Target="theme/theme1.xml" Type="http://schemas.openxmlformats.org/officeDocument/2006/relationships/theme"/>
</Relationships>

</file>

<file path=ppt/slideLayouts/_rels/slideLayout1.xml.rels><?xml version="1.0" encoding="UTF-8" standalone="no" ?>
<Relationships xmlns="http://schemas.openxmlformats.org/package/2006/relationships">
  <Relationship Id="rId1" Target="../slideMasters/slideMaster1.xml" Type="http://schemas.openxmlformats.org/officeDocument/2006/relationships/slideMaster"/>
</Relationships>

</file>

<file path=ppt/slideLayouts/_rels/slideLayout10.xml.rels><?xml version="1.0" encoding="UTF-8" standalone="no" ?>
<Relationships xmlns="http://schemas.openxmlformats.org/package/2006/relationships">
  <Relationship Id="rId1" Target="../slideMasters/slideMaster1.xml" Type="http://schemas.openxmlformats.org/officeDocument/2006/relationships/slideMaster"/>
</Relationships>

</file>

<file path=ppt/slideLayouts/_rels/slideLayout11.xml.rels><?xml version="1.0" encoding="UTF-8" standalone="no" ?>
<Relationships xmlns="http://schemas.openxmlformats.org/package/2006/relationships">
  <Relationship Id="rId1" Target="../slideMasters/slideMaster1.xml" Type="http://schemas.openxmlformats.org/officeDocument/2006/relationships/slideMaster"/>
</Relationships>

</file>

<file path=ppt/slideLayouts/_rels/slideLayout2.xml.rels><?xml version="1.0" encoding="UTF-8" standalone="no" ?>
<Relationships xmlns="http://schemas.openxmlformats.org/package/2006/relationships">
  <Relationship Id="rId1" Target="../slideMasters/slideMaster1.xml" Type="http://schemas.openxmlformats.org/officeDocument/2006/relationships/slideMaster"/>
</Relationships>

</file>

<file path=ppt/slideLayouts/_rels/slideLayout3.xml.rels><?xml version="1.0" encoding="UTF-8" standalone="no" ?>
<Relationships xmlns="http://schemas.openxmlformats.org/package/2006/relationships">
  <Relationship Id="rId1" Target="../slideMasters/slideMaster1.xml" Type="http://schemas.openxmlformats.org/officeDocument/2006/relationships/slideMaster"/>
</Relationships>

</file>

<file path=ppt/slideLayouts/_rels/slideLayout4.xml.rels><?xml version="1.0" encoding="UTF-8" standalone="no" ?>
<Relationships xmlns="http://schemas.openxmlformats.org/package/2006/relationships">
  <Relationship Id="rId1" Target="../slideMasters/slideMaster1.xml" Type="http://schemas.openxmlformats.org/officeDocument/2006/relationships/slideMaster"/>
</Relationships>

</file>

<file path=ppt/slideLayouts/_rels/slideLayout5.xml.rels><?xml version="1.0" encoding="UTF-8" standalone="no" ?>
<Relationships xmlns="http://schemas.openxmlformats.org/package/2006/relationships">
  <Relationship Id="rId1" Target="../slideMasters/slideMaster1.xml" Type="http://schemas.openxmlformats.org/officeDocument/2006/relationships/slideMaster"/>
</Relationships>

</file>

<file path=ppt/slideLayouts/_rels/slideLayout6.xml.rels><?xml version="1.0" encoding="UTF-8" standalone="no" ?>
<Relationships xmlns="http://schemas.openxmlformats.org/package/2006/relationships">
  <Relationship Id="rId1" Target="../slideMasters/slideMaster1.xml" Type="http://schemas.openxmlformats.org/officeDocument/2006/relationships/slideMaster"/>
</Relationships>

</file>

<file path=ppt/slideLayouts/_rels/slideLayout7.xml.rels><?xml version="1.0" encoding="UTF-8" standalone="no" ?>
<Relationships xmlns="http://schemas.openxmlformats.org/package/2006/relationships">
  <Relationship Id="rId1" Target="../slideMasters/slideMaster1.xml" Type="http://schemas.openxmlformats.org/officeDocument/2006/relationships/slideMaster"/>
</Relationships>

</file>

<file path=ppt/slideLayouts/_rels/slideLayout8.xml.rels><?xml version="1.0" encoding="UTF-8" standalone="no" ?>
<Relationships xmlns="http://schemas.openxmlformats.org/package/2006/relationships">
  <Relationship Id="rId1" Target="../slideMasters/slideMaster1.xml" Type="http://schemas.openxmlformats.org/officeDocument/2006/relationships/slideMaster"/>
</Relationships>

</file>

<file path=ppt/slideLayouts/_rels/slideLayout9.xml.rels><?xml version="1.0" encoding="UTF-8" standalone="no" ?>
<Relationships xmlns="http://schemas.openxmlformats.org/package/2006/relationships">
  <Relationship Id="rId1" Target="../slideMasters/slideMaster1.xml" Type="http://schemas.openxmlformats.org/officeDocument/2006/relationships/slideMaster"/>
</Relationships>

</file>

<file path=ppt/slideLayouts/slideLayout1.xml><?xml version="1.0" encoding="utf-8"?>
<p:sldLayout xmlns:a="http://schemas.openxmlformats.org/drawingml/2006/main" xmlns:a15="http://schemas.microsoft.com/office/drawing/2012/main" xmlns:asvg="http://schemas.microsoft.com/office/drawing/2016/SVG/main" xmlns:c="http://schemas.openxmlformats.org/drawingml/2006/chart" xmlns:co="http://ncloudtech.com" xmlns:co-ooxml="http://ncloudtech.com/ooxml" xmlns:m="http://schemas.openxmlformats.org/officeDocument/2006/math" xmlns:mc="http://schemas.openxmlformats.org/markup-compatibility/2006" xmlns:o="urn:schemas-microsoft-com:office:office" xmlns:p="http://schemas.openxmlformats.org/presentationml/2006/main" xmlns:pic="http://schemas.openxmlformats.org/drawingml/2006/picture" xmlns:r="http://schemas.openxmlformats.org/officeDocument/2006/relationships" xmlns:s="http://schemas.openxmlformats.org/officeDocument/2006/sharedTypes" xmlns:sl="http://schemas.openxmlformats.org/schemaLibrary/2006/main" xmlns:v="urn:schemas-microsoft-com:vml" xmlns:w="http://schemas.openxmlformats.org/wordprocessingml/2006/main" xmlns:w10="urn:schemas-microsoft-com:office:word" xmlns:w14="http://schemas.microsoft.com/office/word/2010/wordml" xmlns:w15="http://schemas.microsoft.com/office/word/2012/wordml" xmlns:wp="http://schemas.openxmlformats.org/drawingml/2006/wordprocessingDrawing" xmlns:wpg="http://schemas.microsoft.com/office/word/2010/wordprocessingGroup" xmlns:wps="http://schemas.microsoft.com/office/word/2010/wordprocessingShape" xmlns:x="urn:schemas-microsoft-com:office:excel" xmlns:x14="http://schemas.microsoft.com/office/spreadsheetml/2009/9/main" xmlns:xdr="http://schemas.openxmlformats.org/drawingml/2006/spreadsheetDrawing" xmlns:xm="http://schemas.microsoft.com/office/excel/2006/main" mc:Ignorable="co co-ooxml w14 x14 w15" showMasterSp="true" type="title">
  <p:cSld name="Title">
    <p:spTree>
      <p:nvGrpSpPr>
        <p:cNvPr hidden="false" id="55" name="GroupShape 55"/>
        <p:cNvGrpSpPr/>
        <p:nvPr isPhoto="false"/>
      </p:nvGrpSpPr>
      <p:grpSpPr>
        <a:xfrm flipH="false" flipV="false" rot="0">
          <a:off x="0" y="0"/>
          <a:ext cx="0" cy="0"/>
          <a:chOff x="0" y="0"/>
          <a:chExt cx="0" cy="0"/>
        </a:xfrm>
      </p:grpSpPr>
      <p:sp>
        <p:nvSpPr>
          <p:cNvPr hidden="false" id="56" name="Shape 56"/>
          <p:cNvSpPr txBox="true"/>
          <p:nvPr isPhoto="false">
            <p:ph idx="0" type="title"/>
          </p:nvPr>
        </p:nvSpPr>
        <p:spPr>
          <a:xfrm flipH="false" flipV="false" rot="0"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defPPr/>
            <a:lvl1pPr algn="ctr" lvl="0">
              <a:defRPr sz="6000"/>
            </a:lvl1pPr>
          </a:lstStyle>
          <a:p>
            <a:r>
              <a:t>Образец заголовка</a:t>
            </a:r>
          </a:p>
        </p:txBody>
      </p:sp>
      <p:sp>
        <p:nvSpPr>
          <p:cNvPr hidden="false" id="57" name="Shape 57"/>
          <p:cNvSpPr txBox="true"/>
          <p:nvPr isPhoto="false">
            <p:ph idx="1" type="subTitle"/>
          </p:nvPr>
        </p:nvSpPr>
        <p:spPr>
          <a:xfrm flipH="false" flipV="false" rot="0"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defPPr/>
            <a:lvl1pPr algn="ctr" indent="0" lvl="0" marL="0">
              <a:buNone/>
              <a:defRPr sz="2400"/>
            </a:lvl1pPr>
            <a:lvl2pPr algn="ctr" indent="0" lvl="1" marL="457200">
              <a:buNone/>
              <a:defRPr sz="2000"/>
            </a:lvl2pPr>
            <a:lvl3pPr algn="ctr" indent="0" lvl="2" marL="914400">
              <a:buNone/>
              <a:defRPr sz="1800"/>
            </a:lvl3pPr>
            <a:lvl4pPr algn="ctr" indent="0" lvl="3" marL="1371600">
              <a:buNone/>
              <a:defRPr sz="1600"/>
            </a:lvl4pPr>
            <a:lvl5pPr algn="ctr" indent="0" lvl="4" marL="1828800">
              <a:buNone/>
              <a:defRPr sz="1600"/>
            </a:lvl5pPr>
            <a:lvl6pPr algn="ctr" indent="0" lvl="5" marL="2286000">
              <a:buNone/>
              <a:defRPr sz="1600"/>
            </a:lvl6pPr>
            <a:lvl7pPr algn="ctr" indent="0" lvl="6" marL="2743200">
              <a:buNone/>
              <a:defRPr sz="1600"/>
            </a:lvl7pPr>
            <a:lvl8pPr algn="ctr" indent="0" lvl="7" marL="3200400">
              <a:buNone/>
              <a:defRPr sz="1600"/>
            </a:lvl8pPr>
            <a:lvl9pPr algn="ctr" indent="0" lvl="8" marL="3657600">
              <a:buNone/>
              <a:defRPr sz="1600"/>
            </a:lvl9pPr>
          </a:lstStyle>
          <a:p>
            <a:r>
              <a:t>Образец подзаголовка</a:t>
            </a:r>
          </a:p>
        </p:txBody>
      </p:sp>
      <p:sp>
        <p:nvSpPr>
          <p:cNvPr hidden="false" id="58" name="Shape 58"/>
          <p:cNvSpPr txBox="true"/>
          <p:nvPr isPhoto="false">
            <p:ph idx="10" type="dt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12.07.2022</a:t>
            </a:r>
          </a:p>
        </p:txBody>
      </p:sp>
      <p:sp>
        <p:nvSpPr>
          <p:cNvPr hidden="false" id="59" name="Shape 59"/>
          <p:cNvSpPr txBox="true"/>
          <p:nvPr isPhoto="false">
            <p:ph idx="11" type="ftr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/>
        </p:txBody>
      </p:sp>
      <p:sp>
        <p:nvSpPr>
          <p:cNvPr hidden="false" id="60" name="Shape 60"/>
          <p:cNvSpPr txBox="true"/>
          <p:nvPr isPhoto="false">
            <p:ph idx="12" type="sldNum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‹#›</a:t>
            </a:r>
          </a:p>
        </p:txBody>
      </p:sp>
    </p:spTree>
  </p:cSld>
</p:sldLayout>
</file>

<file path=ppt/slideLayouts/slideLayout10.xml><?xml version="1.0" encoding="utf-8"?>
<p:sldLayout xmlns:a="http://schemas.openxmlformats.org/drawingml/2006/main" xmlns:a15="http://schemas.microsoft.com/office/drawing/2012/main" xmlns:asvg="http://schemas.microsoft.com/office/drawing/2016/SVG/main" xmlns:c="http://schemas.openxmlformats.org/drawingml/2006/chart" xmlns:co="http://ncloudtech.com" xmlns:co-ooxml="http://ncloudtech.com/ooxml" xmlns:m="http://schemas.openxmlformats.org/officeDocument/2006/math" xmlns:mc="http://schemas.openxmlformats.org/markup-compatibility/2006" xmlns:o="urn:schemas-microsoft-com:office:office" xmlns:p="http://schemas.openxmlformats.org/presentationml/2006/main" xmlns:pic="http://schemas.openxmlformats.org/drawingml/2006/picture" xmlns:r="http://schemas.openxmlformats.org/officeDocument/2006/relationships" xmlns:s="http://schemas.openxmlformats.org/officeDocument/2006/sharedTypes" xmlns:sl="http://schemas.openxmlformats.org/schemaLibrary/2006/main" xmlns:v="urn:schemas-microsoft-com:vml" xmlns:w="http://schemas.openxmlformats.org/wordprocessingml/2006/main" xmlns:w10="urn:schemas-microsoft-com:office:word" xmlns:w14="http://schemas.microsoft.com/office/word/2010/wordml" xmlns:w15="http://schemas.microsoft.com/office/word/2012/wordml" xmlns:wp="http://schemas.openxmlformats.org/drawingml/2006/wordprocessingDrawing" xmlns:wpg="http://schemas.microsoft.com/office/word/2010/wordprocessingGroup" xmlns:wps="http://schemas.microsoft.com/office/word/2010/wordprocessingShape" xmlns:x="urn:schemas-microsoft-com:office:excel" xmlns:x14="http://schemas.microsoft.com/office/spreadsheetml/2009/9/main" xmlns:xdr="http://schemas.openxmlformats.org/drawingml/2006/spreadsheetDrawing" xmlns:xm="http://schemas.microsoft.com/office/excel/2006/main" mc:Ignorable="co co-ooxml w14 x14 w15" showMasterSp="true" type="vertTx">
  <p:cSld name="Title and Vertical Text">
    <p:spTree>
      <p:nvGrpSpPr>
        <p:cNvPr hidden="false" id="7" name="GroupShape 7"/>
        <p:cNvGrpSpPr/>
        <p:nvPr isPhoto="false"/>
      </p:nvGrpSpPr>
      <p:grpSpPr>
        <a:xfrm flipH="false" flipV="false" rot="0">
          <a:off x="0" y="0"/>
          <a:ext cx="0" cy="0"/>
          <a:chOff x="0" y="0"/>
          <a:chExt cx="0" cy="0"/>
        </a:xfrm>
      </p:grpSpPr>
      <p:sp>
        <p:nvSpPr>
          <p:cNvPr hidden="false" id="8" name="Shape 8"/>
          <p:cNvSpPr txBox="true"/>
          <p:nvPr isPhoto="false">
            <p:ph idx="0" type="title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Образец заголовка</a:t>
            </a:r>
          </a:p>
        </p:txBody>
      </p:sp>
      <p:sp>
        <p:nvSpPr>
          <p:cNvPr hidden="false" id="9" name="Shape 9"/>
          <p:cNvSpPr txBox="true"/>
          <p:nvPr isPhoto="false">
            <p:ph idx="1" type="body"/>
          </p:nvPr>
        </p:nvSpPr>
        <p:spPr>
          <a:prstGeom prst="rect">
            <a:avLst/>
          </a:prstGeom>
        </p:spPr>
        <p:txBody>
          <a:bodyPr vert="eaVert"/>
          <a:lstStyle>
            <a:defPPr/>
            <a:lvl1pPr lvl="0"/>
          </a:lstStyle>
          <a:p>
            <a:pPr lvl="0"/>
            <a:r>
              <a:t>Образец текста</a:t>
            </a:r>
          </a:p>
          <a:p>
            <a:pPr lvl="1"/>
            <a:r>
              <a:t>Второй уровень</a:t>
            </a:r>
          </a:p>
          <a:p>
            <a:pPr lvl="2"/>
            <a:r>
              <a:t>Третий уровень</a:t>
            </a:r>
          </a:p>
          <a:p>
            <a:pPr lvl="3"/>
            <a:r>
              <a:t>Четвертый уровень</a:t>
            </a:r>
          </a:p>
          <a:p>
            <a:pPr lvl="4"/>
            <a:r>
              <a:t>Пятый уровень</a:t>
            </a:r>
          </a:p>
        </p:txBody>
      </p:sp>
      <p:sp>
        <p:nvSpPr>
          <p:cNvPr hidden="false" id="10" name="Shape 10"/>
          <p:cNvSpPr txBox="true"/>
          <p:nvPr isPhoto="false">
            <p:ph idx="10" type="dt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12.07.2022</a:t>
            </a:r>
          </a:p>
        </p:txBody>
      </p:sp>
      <p:sp>
        <p:nvSpPr>
          <p:cNvPr hidden="false" id="11" name="Shape 11"/>
          <p:cNvSpPr txBox="true"/>
          <p:nvPr isPhoto="false">
            <p:ph idx="11" type="ftr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/>
        </p:txBody>
      </p:sp>
      <p:sp>
        <p:nvSpPr>
          <p:cNvPr hidden="false" id="12" name="Shape 12"/>
          <p:cNvSpPr txBox="true"/>
          <p:nvPr isPhoto="false">
            <p:ph idx="12" type="sldNum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‹#›</a:t>
            </a:r>
          </a:p>
        </p:txBody>
      </p:sp>
    </p:spTree>
  </p:cSld>
</p:sldLayout>
</file>

<file path=ppt/slideLayouts/slideLayout11.xml><?xml version="1.0" encoding="utf-8"?>
<p:sldLayout xmlns:a="http://schemas.openxmlformats.org/drawingml/2006/main" xmlns:a15="http://schemas.microsoft.com/office/drawing/2012/main" xmlns:asvg="http://schemas.microsoft.com/office/drawing/2016/SVG/main" xmlns:c="http://schemas.openxmlformats.org/drawingml/2006/chart" xmlns:co="http://ncloudtech.com" xmlns:co-ooxml="http://ncloudtech.com/ooxml" xmlns:m="http://schemas.openxmlformats.org/officeDocument/2006/math" xmlns:mc="http://schemas.openxmlformats.org/markup-compatibility/2006" xmlns:o="urn:schemas-microsoft-com:office:office" xmlns:p="http://schemas.openxmlformats.org/presentationml/2006/main" xmlns:pic="http://schemas.openxmlformats.org/drawingml/2006/picture" xmlns:r="http://schemas.openxmlformats.org/officeDocument/2006/relationships" xmlns:s="http://schemas.openxmlformats.org/officeDocument/2006/sharedTypes" xmlns:sl="http://schemas.openxmlformats.org/schemaLibrary/2006/main" xmlns:v="urn:schemas-microsoft-com:vml" xmlns:w="http://schemas.openxmlformats.org/wordprocessingml/2006/main" xmlns:w10="urn:schemas-microsoft-com:office:word" xmlns:w14="http://schemas.microsoft.com/office/word/2010/wordml" xmlns:w15="http://schemas.microsoft.com/office/word/2012/wordml" xmlns:wp="http://schemas.openxmlformats.org/drawingml/2006/wordprocessingDrawing" xmlns:wpg="http://schemas.microsoft.com/office/word/2010/wordprocessingGroup" xmlns:wps="http://schemas.microsoft.com/office/word/2010/wordprocessingShape" xmlns:x="urn:schemas-microsoft-com:office:excel" xmlns:x14="http://schemas.microsoft.com/office/spreadsheetml/2009/9/main" xmlns:xdr="http://schemas.openxmlformats.org/drawingml/2006/spreadsheetDrawing" xmlns:xm="http://schemas.microsoft.com/office/excel/2006/main" mc:Ignorable="co co-ooxml w14 x14 w15" showMasterSp="true" type="vertTitleAndTx">
  <p:cSld name="Vertical Title and Text">
    <p:spTree>
      <p:nvGrpSpPr>
        <p:cNvPr hidden="false" id="31" name="GroupShape 31"/>
        <p:cNvGrpSpPr/>
        <p:nvPr isPhoto="false"/>
      </p:nvGrpSpPr>
      <p:grpSpPr>
        <a:xfrm flipH="false" flipV="false" rot="0">
          <a:off x="0" y="0"/>
          <a:ext cx="0" cy="0"/>
          <a:chOff x="0" y="0"/>
          <a:chExt cx="0" cy="0"/>
        </a:xfrm>
      </p:grpSpPr>
      <p:sp>
        <p:nvSpPr>
          <p:cNvPr hidden="false" id="32" name="Shape 32"/>
          <p:cNvSpPr txBox="true"/>
          <p:nvPr isPhoto="false">
            <p:ph idx="0" type="title"/>
          </p:nvPr>
        </p:nvSpPr>
        <p:spPr>
          <a:xfrm flipH="false" flipV="false" rot="0"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>
            <a:defPPr/>
            <a:lvl1pPr lvl="0"/>
          </a:lstStyle>
          <a:p>
            <a:r>
              <a:t>Образец заголовка</a:t>
            </a:r>
          </a:p>
        </p:txBody>
      </p:sp>
      <p:sp>
        <p:nvSpPr>
          <p:cNvPr hidden="false" id="33" name="Shape 33"/>
          <p:cNvSpPr txBox="true"/>
          <p:nvPr isPhoto="false">
            <p:ph idx="1" type="body"/>
          </p:nvPr>
        </p:nvSpPr>
        <p:spPr>
          <a:xfrm flipH="false" flipV="false" rot="0"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>
            <a:defPPr/>
            <a:lvl1pPr lvl="0"/>
          </a:lstStyle>
          <a:p>
            <a:pPr lvl="0"/>
            <a:r>
              <a:t>Образец текста</a:t>
            </a:r>
          </a:p>
          <a:p>
            <a:pPr lvl="1"/>
            <a:r>
              <a:t>Второй уровень</a:t>
            </a:r>
          </a:p>
          <a:p>
            <a:pPr lvl="2"/>
            <a:r>
              <a:t>Третий уровень</a:t>
            </a:r>
          </a:p>
          <a:p>
            <a:pPr lvl="3"/>
            <a:r>
              <a:t>Четвертый уровень</a:t>
            </a:r>
          </a:p>
          <a:p>
            <a:pPr lvl="4"/>
            <a:r>
              <a:t>Пятый уровень</a:t>
            </a:r>
          </a:p>
        </p:txBody>
      </p:sp>
      <p:sp>
        <p:nvSpPr>
          <p:cNvPr hidden="false" id="34" name="Shape 34"/>
          <p:cNvSpPr txBox="true"/>
          <p:nvPr isPhoto="false">
            <p:ph idx="10" type="dt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12.07.2022</a:t>
            </a:r>
          </a:p>
        </p:txBody>
      </p:sp>
      <p:sp>
        <p:nvSpPr>
          <p:cNvPr hidden="false" id="35" name="Shape 35"/>
          <p:cNvSpPr txBox="true"/>
          <p:nvPr isPhoto="false">
            <p:ph idx="11" type="ftr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/>
        </p:txBody>
      </p:sp>
      <p:sp>
        <p:nvSpPr>
          <p:cNvPr hidden="false" id="36" name="Shape 36"/>
          <p:cNvSpPr txBox="true"/>
          <p:nvPr isPhoto="false">
            <p:ph idx="12" type="sldNum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‹#›</a:t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a15="http://schemas.microsoft.com/office/drawing/2012/main" xmlns:asvg="http://schemas.microsoft.com/office/drawing/2016/SVG/main" xmlns:c="http://schemas.openxmlformats.org/drawingml/2006/chart" xmlns:co="http://ncloudtech.com" xmlns:co-ooxml="http://ncloudtech.com/ooxml" xmlns:m="http://schemas.openxmlformats.org/officeDocument/2006/math" xmlns:mc="http://schemas.openxmlformats.org/markup-compatibility/2006" xmlns:o="urn:schemas-microsoft-com:office:office" xmlns:p="http://schemas.openxmlformats.org/presentationml/2006/main" xmlns:pic="http://schemas.openxmlformats.org/drawingml/2006/picture" xmlns:r="http://schemas.openxmlformats.org/officeDocument/2006/relationships" xmlns:s="http://schemas.openxmlformats.org/officeDocument/2006/sharedTypes" xmlns:sl="http://schemas.openxmlformats.org/schemaLibrary/2006/main" xmlns:v="urn:schemas-microsoft-com:vml" xmlns:w="http://schemas.openxmlformats.org/wordprocessingml/2006/main" xmlns:w10="urn:schemas-microsoft-com:office:word" xmlns:w14="http://schemas.microsoft.com/office/word/2010/wordml" xmlns:w15="http://schemas.microsoft.com/office/word/2012/wordml" xmlns:wp="http://schemas.openxmlformats.org/drawingml/2006/wordprocessingDrawing" xmlns:wpg="http://schemas.microsoft.com/office/word/2010/wordprocessingGroup" xmlns:wps="http://schemas.microsoft.com/office/word/2010/wordprocessingShape" xmlns:x="urn:schemas-microsoft-com:office:excel" xmlns:x14="http://schemas.microsoft.com/office/spreadsheetml/2009/9/main" xmlns:xdr="http://schemas.openxmlformats.org/drawingml/2006/spreadsheetDrawing" xmlns:xm="http://schemas.microsoft.com/office/excel/2006/main" mc:Ignorable="co co-ooxml w14 x14 w15" showMasterSp="true" type="obj">
  <p:cSld name="Title and Content">
    <p:spTree>
      <p:nvGrpSpPr>
        <p:cNvPr hidden="false" id="49" name="GroupShape 49"/>
        <p:cNvGrpSpPr/>
        <p:nvPr isPhoto="false"/>
      </p:nvGrpSpPr>
      <p:grpSpPr>
        <a:xfrm flipH="false" flipV="false" rot="0">
          <a:off x="0" y="0"/>
          <a:ext cx="0" cy="0"/>
          <a:chOff x="0" y="0"/>
          <a:chExt cx="0" cy="0"/>
        </a:xfrm>
      </p:grpSpPr>
      <p:sp>
        <p:nvSpPr>
          <p:cNvPr hidden="false" id="50" name="Shape 50"/>
          <p:cNvSpPr txBox="true"/>
          <p:nvPr isPhoto="false">
            <p:ph idx="0" type="title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Образец заголовка</a:t>
            </a:r>
          </a:p>
        </p:txBody>
      </p:sp>
      <p:sp>
        <p:nvSpPr>
          <p:cNvPr hidden="false" id="51" name="Shape 51"/>
          <p:cNvSpPr txBox="true"/>
          <p:nvPr isPhoto="false">
            <p:ph idx="1" type="body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pPr lvl="0"/>
            <a:r>
              <a:t>Образец текста</a:t>
            </a:r>
          </a:p>
          <a:p>
            <a:pPr lvl="1"/>
            <a:r>
              <a:t>Второй уровень</a:t>
            </a:r>
          </a:p>
          <a:p>
            <a:pPr lvl="2"/>
            <a:r>
              <a:t>Третий уровень</a:t>
            </a:r>
          </a:p>
          <a:p>
            <a:pPr lvl="3"/>
            <a:r>
              <a:t>Четвертый уровень</a:t>
            </a:r>
          </a:p>
          <a:p>
            <a:pPr lvl="4"/>
            <a:r>
              <a:t>Пятый уровень</a:t>
            </a:r>
          </a:p>
        </p:txBody>
      </p:sp>
      <p:sp>
        <p:nvSpPr>
          <p:cNvPr hidden="false" id="52" name="Shape 52"/>
          <p:cNvSpPr txBox="true"/>
          <p:nvPr isPhoto="false">
            <p:ph idx="10" type="dt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12.07.2022</a:t>
            </a:r>
          </a:p>
        </p:txBody>
      </p:sp>
      <p:sp>
        <p:nvSpPr>
          <p:cNvPr hidden="false" id="53" name="Shape 53"/>
          <p:cNvSpPr txBox="true"/>
          <p:nvPr isPhoto="false">
            <p:ph idx="11" type="ftr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/>
        </p:txBody>
      </p:sp>
      <p:sp>
        <p:nvSpPr>
          <p:cNvPr hidden="false" id="54" name="Shape 54"/>
          <p:cNvSpPr txBox="true"/>
          <p:nvPr isPhoto="false">
            <p:ph idx="12" type="sldNum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‹#›</a:t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a15="http://schemas.microsoft.com/office/drawing/2012/main" xmlns:asvg="http://schemas.microsoft.com/office/drawing/2016/SVG/main" xmlns:c="http://schemas.openxmlformats.org/drawingml/2006/chart" xmlns:co="http://ncloudtech.com" xmlns:co-ooxml="http://ncloudtech.com/ooxml" xmlns:m="http://schemas.openxmlformats.org/officeDocument/2006/math" xmlns:mc="http://schemas.openxmlformats.org/markup-compatibility/2006" xmlns:o="urn:schemas-microsoft-com:office:office" xmlns:p="http://schemas.openxmlformats.org/presentationml/2006/main" xmlns:pic="http://schemas.openxmlformats.org/drawingml/2006/picture" xmlns:r="http://schemas.openxmlformats.org/officeDocument/2006/relationships" xmlns:s="http://schemas.openxmlformats.org/officeDocument/2006/sharedTypes" xmlns:sl="http://schemas.openxmlformats.org/schemaLibrary/2006/main" xmlns:v="urn:schemas-microsoft-com:vml" xmlns:w="http://schemas.openxmlformats.org/wordprocessingml/2006/main" xmlns:w10="urn:schemas-microsoft-com:office:word" xmlns:w14="http://schemas.microsoft.com/office/word/2010/wordml" xmlns:w15="http://schemas.microsoft.com/office/word/2012/wordml" xmlns:wp="http://schemas.openxmlformats.org/drawingml/2006/wordprocessingDrawing" xmlns:wpg="http://schemas.microsoft.com/office/word/2010/wordprocessingGroup" xmlns:wps="http://schemas.microsoft.com/office/word/2010/wordprocessingShape" xmlns:x="urn:schemas-microsoft-com:office:excel" xmlns:x14="http://schemas.microsoft.com/office/spreadsheetml/2009/9/main" xmlns:xdr="http://schemas.openxmlformats.org/drawingml/2006/spreadsheetDrawing" xmlns:xm="http://schemas.microsoft.com/office/excel/2006/main" mc:Ignorable="co co-ooxml w14 x14 w15" showMasterSp="true" type="secHead">
  <p:cSld name="Title and Subtitle">
    <p:spTree>
      <p:nvGrpSpPr>
        <p:cNvPr hidden="false" id="61" name="GroupShape 61"/>
        <p:cNvGrpSpPr/>
        <p:nvPr isPhoto="false"/>
      </p:nvGrpSpPr>
      <p:grpSpPr>
        <a:xfrm flipH="false" flipV="false" rot="0">
          <a:off x="0" y="0"/>
          <a:ext cx="0" cy="0"/>
          <a:chOff x="0" y="0"/>
          <a:chExt cx="0" cy="0"/>
        </a:xfrm>
      </p:grpSpPr>
      <p:sp>
        <p:nvSpPr>
          <p:cNvPr hidden="false" id="62" name="Shape 62"/>
          <p:cNvSpPr txBox="true"/>
          <p:nvPr isPhoto="false">
            <p:ph idx="0" type="title"/>
          </p:nvPr>
        </p:nvSpPr>
        <p:spPr>
          <a:xfrm flipH="false" flipV="false" rot="0"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defPPr/>
            <a:lvl1pPr lvl="0">
              <a:defRPr sz="6000"/>
            </a:lvl1pPr>
          </a:lstStyle>
          <a:p>
            <a:r>
              <a:t>Образец заголовка</a:t>
            </a:r>
          </a:p>
        </p:txBody>
      </p:sp>
      <p:sp>
        <p:nvSpPr>
          <p:cNvPr hidden="false" id="63" name="Shape 63"/>
          <p:cNvSpPr txBox="true"/>
          <p:nvPr isPhoto="false">
            <p:ph idx="1" type="body"/>
          </p:nvPr>
        </p:nvSpPr>
        <p:spPr>
          <a:xfrm flipH="false" flipV="false" rot="0"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defPPr/>
            <a:lvl1pPr indent="0" lvl="0" marL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indent="0" lvl="1" marL="45720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indent="0" lvl="2" marL="91440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indent="0" lvl="3" marL="137160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indent="0" lvl="4" marL="182880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indent="0" lvl="5" marL="228600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indent="0" lvl="6" marL="274320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indent="0" lvl="7" marL="320040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indent="0" lvl="8" marL="365760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t>Образец текста</a:t>
            </a:r>
          </a:p>
        </p:txBody>
      </p:sp>
      <p:sp>
        <p:nvSpPr>
          <p:cNvPr hidden="false" id="64" name="Shape 64"/>
          <p:cNvSpPr txBox="true"/>
          <p:nvPr isPhoto="false">
            <p:ph idx="10" type="dt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12.07.2022</a:t>
            </a:r>
          </a:p>
        </p:txBody>
      </p:sp>
      <p:sp>
        <p:nvSpPr>
          <p:cNvPr hidden="false" id="65" name="Shape 65"/>
          <p:cNvSpPr txBox="true"/>
          <p:nvPr isPhoto="false">
            <p:ph idx="11" type="ftr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/>
        </p:txBody>
      </p:sp>
      <p:sp>
        <p:nvSpPr>
          <p:cNvPr hidden="false" id="66" name="Shape 66"/>
          <p:cNvSpPr txBox="true"/>
          <p:nvPr isPhoto="false">
            <p:ph idx="12" type="sldNum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‹#›</a:t>
            </a:r>
          </a:p>
        </p:txBody>
      </p:sp>
    </p:spTree>
  </p:cSld>
</p:sldLayout>
</file>

<file path=ppt/slideLayouts/slideLayout4.xml><?xml version="1.0" encoding="utf-8"?>
<p:sldLayout xmlns:a="http://schemas.openxmlformats.org/drawingml/2006/main" xmlns:a15="http://schemas.microsoft.com/office/drawing/2012/main" xmlns:asvg="http://schemas.microsoft.com/office/drawing/2016/SVG/main" xmlns:c="http://schemas.openxmlformats.org/drawingml/2006/chart" xmlns:co="http://ncloudtech.com" xmlns:co-ooxml="http://ncloudtech.com/ooxml" xmlns:m="http://schemas.openxmlformats.org/officeDocument/2006/math" xmlns:mc="http://schemas.openxmlformats.org/markup-compatibility/2006" xmlns:o="urn:schemas-microsoft-com:office:office" xmlns:p="http://schemas.openxmlformats.org/presentationml/2006/main" xmlns:pic="http://schemas.openxmlformats.org/drawingml/2006/picture" xmlns:r="http://schemas.openxmlformats.org/officeDocument/2006/relationships" xmlns:s="http://schemas.openxmlformats.org/officeDocument/2006/sharedTypes" xmlns:sl="http://schemas.openxmlformats.org/schemaLibrary/2006/main" xmlns:v="urn:schemas-microsoft-com:vml" xmlns:w="http://schemas.openxmlformats.org/wordprocessingml/2006/main" xmlns:w10="urn:schemas-microsoft-com:office:word" xmlns:w14="http://schemas.microsoft.com/office/word/2010/wordml" xmlns:w15="http://schemas.microsoft.com/office/word/2012/wordml" xmlns:wp="http://schemas.openxmlformats.org/drawingml/2006/wordprocessingDrawing" xmlns:wpg="http://schemas.microsoft.com/office/word/2010/wordprocessingGroup" xmlns:wps="http://schemas.microsoft.com/office/word/2010/wordprocessingShape" xmlns:x="urn:schemas-microsoft-com:office:excel" xmlns:x14="http://schemas.microsoft.com/office/spreadsheetml/2009/9/main" xmlns:xdr="http://schemas.openxmlformats.org/drawingml/2006/spreadsheetDrawing" xmlns:xm="http://schemas.microsoft.com/office/excel/2006/main" mc:Ignorable="co co-ooxml w14 x14 w15" showMasterSp="true" type="titleOnly">
  <p:cSld name="Slide Title">
    <p:spTree>
      <p:nvGrpSpPr>
        <p:cNvPr hidden="false" id="37" name="GroupShape 37"/>
        <p:cNvGrpSpPr/>
        <p:nvPr isPhoto="false"/>
      </p:nvGrpSpPr>
      <p:grpSpPr>
        <a:xfrm flipH="false" flipV="false" rot="0">
          <a:off x="0" y="0"/>
          <a:ext cx="0" cy="0"/>
          <a:chOff x="0" y="0"/>
          <a:chExt cx="0" cy="0"/>
        </a:xfrm>
      </p:grpSpPr>
      <p:sp>
        <p:nvSpPr>
          <p:cNvPr hidden="false" id="38" name="Shape 38"/>
          <p:cNvSpPr txBox="true"/>
          <p:nvPr isPhoto="false">
            <p:ph idx="0" type="title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Образец заголовка</a:t>
            </a:r>
          </a:p>
        </p:txBody>
      </p:sp>
      <p:sp>
        <p:nvSpPr>
          <p:cNvPr hidden="false" id="39" name="Shape 39"/>
          <p:cNvSpPr txBox="true"/>
          <p:nvPr isPhoto="false">
            <p:ph idx="10" type="dt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12.07.2022</a:t>
            </a:r>
          </a:p>
        </p:txBody>
      </p:sp>
      <p:sp>
        <p:nvSpPr>
          <p:cNvPr hidden="false" id="40" name="Shape 40"/>
          <p:cNvSpPr txBox="true"/>
          <p:nvPr isPhoto="false">
            <p:ph idx="11" type="ftr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/>
        </p:txBody>
      </p:sp>
      <p:sp>
        <p:nvSpPr>
          <p:cNvPr hidden="false" id="41" name="Shape 41"/>
          <p:cNvSpPr txBox="true"/>
          <p:nvPr isPhoto="false">
            <p:ph idx="12" type="sldNum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‹#›</a:t>
            </a:r>
          </a:p>
        </p:txBody>
      </p:sp>
    </p:spTree>
  </p:cSld>
</p:sldLayout>
</file>

<file path=ppt/slideLayouts/slideLayout5.xml><?xml version="1.0" encoding="utf-8"?>
<p:sldLayout xmlns:a="http://schemas.openxmlformats.org/drawingml/2006/main" xmlns:a15="http://schemas.microsoft.com/office/drawing/2012/main" xmlns:asvg="http://schemas.microsoft.com/office/drawing/2016/SVG/main" xmlns:c="http://schemas.openxmlformats.org/drawingml/2006/chart" xmlns:co="http://ncloudtech.com" xmlns:co-ooxml="http://ncloudtech.com/ooxml" xmlns:m="http://schemas.openxmlformats.org/officeDocument/2006/math" xmlns:mc="http://schemas.openxmlformats.org/markup-compatibility/2006" xmlns:o="urn:schemas-microsoft-com:office:office" xmlns:p="http://schemas.openxmlformats.org/presentationml/2006/main" xmlns:pic="http://schemas.openxmlformats.org/drawingml/2006/picture" xmlns:r="http://schemas.openxmlformats.org/officeDocument/2006/relationships" xmlns:s="http://schemas.openxmlformats.org/officeDocument/2006/sharedTypes" xmlns:sl="http://schemas.openxmlformats.org/schemaLibrary/2006/main" xmlns:v="urn:schemas-microsoft-com:vml" xmlns:w="http://schemas.openxmlformats.org/wordprocessingml/2006/main" xmlns:w10="urn:schemas-microsoft-com:office:word" xmlns:w14="http://schemas.microsoft.com/office/word/2010/wordml" xmlns:w15="http://schemas.microsoft.com/office/word/2012/wordml" xmlns:wp="http://schemas.openxmlformats.org/drawingml/2006/wordprocessingDrawing" xmlns:wpg="http://schemas.microsoft.com/office/word/2010/wordprocessingGroup" xmlns:wps="http://schemas.microsoft.com/office/word/2010/wordprocessingShape" xmlns:x="urn:schemas-microsoft-com:office:excel" xmlns:x14="http://schemas.microsoft.com/office/spreadsheetml/2009/9/main" xmlns:xdr="http://schemas.openxmlformats.org/drawingml/2006/spreadsheetDrawing" xmlns:xm="http://schemas.microsoft.com/office/excel/2006/main" mc:Ignorable="co co-ooxml w14 x14 w15" showMasterSp="true" type="twoObj">
  <p:cSld name="Title and Two Columns">
    <p:spTree>
      <p:nvGrpSpPr>
        <p:cNvPr hidden="false" id="20" name="GroupShape 20"/>
        <p:cNvGrpSpPr/>
        <p:nvPr isPhoto="false"/>
      </p:nvGrpSpPr>
      <p:grpSpPr>
        <a:xfrm flipH="false" flipV="false" rot="0">
          <a:off x="0" y="0"/>
          <a:ext cx="0" cy="0"/>
          <a:chOff x="0" y="0"/>
          <a:chExt cx="0" cy="0"/>
        </a:xfrm>
      </p:grpSpPr>
      <p:sp>
        <p:nvSpPr>
          <p:cNvPr hidden="false" id="21" name="Shape 21"/>
          <p:cNvSpPr txBox="true"/>
          <p:nvPr isPhoto="false">
            <p:ph idx="0" type="title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Образец заголовка</a:t>
            </a:r>
          </a:p>
        </p:txBody>
      </p:sp>
      <p:sp>
        <p:nvSpPr>
          <p:cNvPr hidden="false" id="22" name="Shape 22"/>
          <p:cNvSpPr txBox="true"/>
          <p:nvPr isPhoto="false">
            <p:ph idx="1" type="body"/>
          </p:nvPr>
        </p:nvSpPr>
        <p:spPr>
          <a:xfrm flipH="false" flipV="false" rot="0">
            <a:off x="838200" y="1825625"/>
            <a:ext cx="5181600" cy="4351338"/>
          </a:xfrm>
          <a:prstGeom prst="rect">
            <a:avLst/>
          </a:prstGeom>
        </p:spPr>
        <p:txBody>
          <a:bodyPr/>
          <a:lstStyle>
            <a:defPPr/>
            <a:lvl1pPr lvl="0"/>
          </a:lstStyle>
          <a:p>
            <a:pPr lvl="0"/>
            <a:r>
              <a:t>Образец текста</a:t>
            </a:r>
          </a:p>
          <a:p>
            <a:pPr lvl="1"/>
            <a:r>
              <a:t>Второй уровень</a:t>
            </a:r>
          </a:p>
          <a:p>
            <a:pPr lvl="2"/>
            <a:r>
              <a:t>Третий уровень</a:t>
            </a:r>
          </a:p>
          <a:p>
            <a:pPr lvl="3"/>
            <a:r>
              <a:t>Четвертый уровень</a:t>
            </a:r>
          </a:p>
          <a:p>
            <a:pPr lvl="4"/>
            <a:r>
              <a:t>Пятый уровень</a:t>
            </a:r>
          </a:p>
        </p:txBody>
      </p:sp>
      <p:sp>
        <p:nvSpPr>
          <p:cNvPr hidden="false" id="23" name="Shape 23"/>
          <p:cNvSpPr txBox="true"/>
          <p:nvPr isPhoto="false">
            <p:ph idx="2" type="body"/>
          </p:nvPr>
        </p:nvSpPr>
        <p:spPr>
          <a:xfrm flipH="false" flipV="false" rot="0">
            <a:off x="6172200" y="1825625"/>
            <a:ext cx="5181600" cy="4351338"/>
          </a:xfrm>
          <a:prstGeom prst="rect">
            <a:avLst/>
          </a:prstGeom>
        </p:spPr>
        <p:txBody>
          <a:bodyPr/>
          <a:lstStyle>
            <a:defPPr/>
            <a:lvl1pPr lvl="0"/>
          </a:lstStyle>
          <a:p>
            <a:pPr lvl="0"/>
            <a:r>
              <a:t>Образец текста</a:t>
            </a:r>
          </a:p>
          <a:p>
            <a:pPr lvl="1"/>
            <a:r>
              <a:t>Второй уровень</a:t>
            </a:r>
          </a:p>
          <a:p>
            <a:pPr lvl="2"/>
            <a:r>
              <a:t>Третий уровень</a:t>
            </a:r>
          </a:p>
          <a:p>
            <a:pPr lvl="3"/>
            <a:r>
              <a:t>Четвертый уровень</a:t>
            </a:r>
          </a:p>
          <a:p>
            <a:pPr lvl="4"/>
            <a:r>
              <a:t>Пятый уровень</a:t>
            </a:r>
          </a:p>
        </p:txBody>
      </p:sp>
      <p:sp>
        <p:nvSpPr>
          <p:cNvPr hidden="false" id="24" name="Shape 24"/>
          <p:cNvSpPr txBox="true"/>
          <p:nvPr isPhoto="false">
            <p:ph idx="10" type="dt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12.07.2022</a:t>
            </a:r>
          </a:p>
        </p:txBody>
      </p:sp>
      <p:sp>
        <p:nvSpPr>
          <p:cNvPr hidden="false" id="25" name="Shape 25"/>
          <p:cNvSpPr txBox="true"/>
          <p:nvPr isPhoto="false">
            <p:ph idx="11" type="ftr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/>
        </p:txBody>
      </p:sp>
      <p:sp>
        <p:nvSpPr>
          <p:cNvPr hidden="false" id="26" name="Shape 26"/>
          <p:cNvSpPr txBox="true"/>
          <p:nvPr isPhoto="false">
            <p:ph idx="12" type="sldNum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‹#›</a:t>
            </a:r>
          </a:p>
        </p:txBody>
      </p:sp>
    </p:spTree>
  </p:cSld>
</p:sldLayout>
</file>

<file path=ppt/slideLayouts/slideLayout6.xml><?xml version="1.0" encoding="utf-8"?>
<p:sldLayout xmlns:a="http://schemas.openxmlformats.org/drawingml/2006/main" xmlns:a15="http://schemas.microsoft.com/office/drawing/2012/main" xmlns:asvg="http://schemas.microsoft.com/office/drawing/2016/SVG/main" xmlns:c="http://schemas.openxmlformats.org/drawingml/2006/chart" xmlns:co="http://ncloudtech.com" xmlns:co-ooxml="http://ncloudtech.com/ooxml" xmlns:m="http://schemas.openxmlformats.org/officeDocument/2006/math" xmlns:mc="http://schemas.openxmlformats.org/markup-compatibility/2006" xmlns:o="urn:schemas-microsoft-com:office:office" xmlns:p="http://schemas.openxmlformats.org/presentationml/2006/main" xmlns:pic="http://schemas.openxmlformats.org/drawingml/2006/picture" xmlns:r="http://schemas.openxmlformats.org/officeDocument/2006/relationships" xmlns:s="http://schemas.openxmlformats.org/officeDocument/2006/sharedTypes" xmlns:sl="http://schemas.openxmlformats.org/schemaLibrary/2006/main" xmlns:v="urn:schemas-microsoft-com:vml" xmlns:w="http://schemas.openxmlformats.org/wordprocessingml/2006/main" xmlns:w10="urn:schemas-microsoft-com:office:word" xmlns:w14="http://schemas.microsoft.com/office/word/2010/wordml" xmlns:w15="http://schemas.microsoft.com/office/word/2012/wordml" xmlns:wp="http://schemas.openxmlformats.org/drawingml/2006/wordprocessingDrawing" xmlns:wpg="http://schemas.microsoft.com/office/word/2010/wordprocessingGroup" xmlns:wps="http://schemas.microsoft.com/office/word/2010/wordprocessingShape" xmlns:x="urn:schemas-microsoft-com:office:excel" xmlns:x14="http://schemas.microsoft.com/office/spreadsheetml/2009/9/main" xmlns:xdr="http://schemas.openxmlformats.org/drawingml/2006/spreadsheetDrawing" xmlns:xm="http://schemas.microsoft.com/office/excel/2006/main" mc:Ignorable="co co-ooxml w14 x14 w15" showMasterSp="true" type="blank">
  <p:cSld name="Blank">
    <p:spTree>
      <p:nvGrpSpPr>
        <p:cNvPr hidden="false" id="27" name="GroupShape 27"/>
        <p:cNvGrpSpPr/>
        <p:nvPr isPhoto="false"/>
      </p:nvGrpSpPr>
      <p:grpSpPr>
        <a:xfrm flipH="false" flipV="false" rot="0">
          <a:off x="0" y="0"/>
          <a:ext cx="0" cy="0"/>
          <a:chOff x="0" y="0"/>
          <a:chExt cx="0" cy="0"/>
        </a:xfrm>
      </p:grpSpPr>
      <p:sp>
        <p:nvSpPr>
          <p:cNvPr hidden="false" id="28" name="Shape 28"/>
          <p:cNvSpPr txBox="true"/>
          <p:nvPr isPhoto="false">
            <p:ph idx="10" type="dt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12.07.2022</a:t>
            </a:r>
          </a:p>
        </p:txBody>
      </p:sp>
      <p:sp>
        <p:nvSpPr>
          <p:cNvPr hidden="false" id="29" name="Shape 29"/>
          <p:cNvSpPr txBox="true"/>
          <p:nvPr isPhoto="false">
            <p:ph idx="11" type="ftr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/>
        </p:txBody>
      </p:sp>
      <p:sp>
        <p:nvSpPr>
          <p:cNvPr hidden="false" id="30" name="Shape 30"/>
          <p:cNvSpPr txBox="true"/>
          <p:nvPr isPhoto="false">
            <p:ph idx="12" type="sldNum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‹#›</a:t>
            </a:r>
          </a:p>
        </p:txBody>
      </p:sp>
    </p:spTree>
  </p:cSld>
</p:sldLayout>
</file>

<file path=ppt/slideLayouts/slideLayout7.xml><?xml version="1.0" encoding="utf-8"?>
<p:sldLayout xmlns:a="http://schemas.openxmlformats.org/drawingml/2006/main" xmlns:a15="http://schemas.microsoft.com/office/drawing/2012/main" xmlns:asvg="http://schemas.microsoft.com/office/drawing/2016/SVG/main" xmlns:c="http://schemas.openxmlformats.org/drawingml/2006/chart" xmlns:co="http://ncloudtech.com" xmlns:co-ooxml="http://ncloudtech.com/ooxml" xmlns:m="http://schemas.openxmlformats.org/officeDocument/2006/math" xmlns:mc="http://schemas.openxmlformats.org/markup-compatibility/2006" xmlns:o="urn:schemas-microsoft-com:office:office" xmlns:p="http://schemas.openxmlformats.org/presentationml/2006/main" xmlns:pic="http://schemas.openxmlformats.org/drawingml/2006/picture" xmlns:r="http://schemas.openxmlformats.org/officeDocument/2006/relationships" xmlns:s="http://schemas.openxmlformats.org/officeDocument/2006/sharedTypes" xmlns:sl="http://schemas.openxmlformats.org/schemaLibrary/2006/main" xmlns:v="urn:schemas-microsoft-com:vml" xmlns:w="http://schemas.openxmlformats.org/wordprocessingml/2006/main" xmlns:w10="urn:schemas-microsoft-com:office:word" xmlns:w14="http://schemas.microsoft.com/office/word/2010/wordml" xmlns:w15="http://schemas.microsoft.com/office/word/2012/wordml" xmlns:wp="http://schemas.openxmlformats.org/drawingml/2006/wordprocessingDrawing" xmlns:wpg="http://schemas.microsoft.com/office/word/2010/wordprocessingGroup" xmlns:wps="http://schemas.microsoft.com/office/word/2010/wordprocessingShape" xmlns:x="urn:schemas-microsoft-com:office:excel" xmlns:x14="http://schemas.microsoft.com/office/spreadsheetml/2009/9/main" xmlns:xdr="http://schemas.openxmlformats.org/drawingml/2006/spreadsheetDrawing" xmlns:xm="http://schemas.microsoft.com/office/excel/2006/main" mc:Ignorable="co co-ooxml w14 x14 w15" showMasterSp="true" type="twoTxTwoObj">
  <p:cSld name="Comparison">
    <p:spTree>
      <p:nvGrpSpPr>
        <p:cNvPr hidden="false" id="67" name="GroupShape 67"/>
        <p:cNvGrpSpPr/>
        <p:nvPr isPhoto="false"/>
      </p:nvGrpSpPr>
      <p:grpSpPr>
        <a:xfrm flipH="false" flipV="false" rot="0">
          <a:off x="0" y="0"/>
          <a:ext cx="0" cy="0"/>
          <a:chOff x="0" y="0"/>
          <a:chExt cx="0" cy="0"/>
        </a:xfrm>
      </p:grpSpPr>
      <p:sp>
        <p:nvSpPr>
          <p:cNvPr hidden="false" id="68" name="Shape 68"/>
          <p:cNvSpPr txBox="true"/>
          <p:nvPr isPhoto="false">
            <p:ph idx="0" type="title"/>
          </p:nvPr>
        </p:nvSpPr>
        <p:spPr>
          <a:xfrm flipH="false" flipV="false" rot="0">
            <a:off x="839788" y="365125"/>
            <a:ext cx="10515600" cy="1325562"/>
          </a:xfrm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Образец заголовка</a:t>
            </a:r>
          </a:p>
        </p:txBody>
      </p:sp>
      <p:sp>
        <p:nvSpPr>
          <p:cNvPr hidden="false" id="69" name="Shape 69"/>
          <p:cNvSpPr txBox="true"/>
          <p:nvPr isPhoto="false">
            <p:ph idx="1" type="body"/>
          </p:nvPr>
        </p:nvSpPr>
        <p:spPr>
          <a:xfrm flipH="false" flipV="false" rot="0">
            <a:off x="839788" y="1681163"/>
            <a:ext cx="5157787" cy="823911"/>
          </a:xfrm>
          <a:prstGeom prst="rect">
            <a:avLst/>
          </a:prstGeom>
        </p:spPr>
        <p:txBody>
          <a:bodyPr anchor="b"/>
          <a:lstStyle>
            <a:defPPr/>
            <a:lvl1pPr indent="0" lvl="0" marL="0">
              <a:buNone/>
              <a:defRPr b="true" sz="2400"/>
            </a:lvl1pPr>
            <a:lvl2pPr indent="0" lvl="1" marL="457200">
              <a:buNone/>
              <a:defRPr b="true" sz="2000"/>
            </a:lvl2pPr>
            <a:lvl3pPr indent="0" lvl="2" marL="914400">
              <a:buNone/>
              <a:defRPr b="true" sz="1800"/>
            </a:lvl3pPr>
            <a:lvl4pPr indent="0" lvl="3" marL="1371600">
              <a:buNone/>
              <a:defRPr b="true" sz="1600"/>
            </a:lvl4pPr>
            <a:lvl5pPr indent="0" lvl="4" marL="1828800">
              <a:buNone/>
              <a:defRPr b="true" sz="1600"/>
            </a:lvl5pPr>
            <a:lvl6pPr indent="0" lvl="5" marL="2286000">
              <a:buNone/>
              <a:defRPr b="true" sz="1600"/>
            </a:lvl6pPr>
            <a:lvl7pPr indent="0" lvl="6" marL="2743200">
              <a:buNone/>
              <a:defRPr b="true" sz="1600"/>
            </a:lvl7pPr>
            <a:lvl8pPr indent="0" lvl="7" marL="3200400">
              <a:buNone/>
              <a:defRPr b="true" sz="1600"/>
            </a:lvl8pPr>
            <a:lvl9pPr indent="0" lvl="8" marL="3657600">
              <a:buNone/>
              <a:defRPr b="true" sz="1600"/>
            </a:lvl9pPr>
          </a:lstStyle>
          <a:p>
            <a:pPr lvl="0"/>
            <a:r>
              <a:t>Образец текста</a:t>
            </a:r>
          </a:p>
        </p:txBody>
      </p:sp>
      <p:sp>
        <p:nvSpPr>
          <p:cNvPr hidden="false" id="70" name="Shape 70"/>
          <p:cNvSpPr txBox="true"/>
          <p:nvPr isPhoto="false">
            <p:ph idx="2" type="body"/>
          </p:nvPr>
        </p:nvSpPr>
        <p:spPr>
          <a:xfrm flipH="false" flipV="false" rot="0">
            <a:off x="839788" y="2505075"/>
            <a:ext cx="5157787" cy="3684588"/>
          </a:xfrm>
          <a:prstGeom prst="rect">
            <a:avLst/>
          </a:prstGeom>
        </p:spPr>
        <p:txBody>
          <a:bodyPr/>
          <a:lstStyle>
            <a:defPPr/>
            <a:lvl1pPr lvl="0"/>
          </a:lstStyle>
          <a:p>
            <a:pPr lvl="0"/>
            <a:r>
              <a:t>Образец текста</a:t>
            </a:r>
          </a:p>
          <a:p>
            <a:pPr lvl="1"/>
            <a:r>
              <a:t>Второй уровень</a:t>
            </a:r>
          </a:p>
          <a:p>
            <a:pPr lvl="2"/>
            <a:r>
              <a:t>Третий уровень</a:t>
            </a:r>
          </a:p>
          <a:p>
            <a:pPr lvl="3"/>
            <a:r>
              <a:t>Четвертый уровень</a:t>
            </a:r>
          </a:p>
          <a:p>
            <a:pPr lvl="4"/>
            <a:r>
              <a:t>Пятый уровень</a:t>
            </a:r>
          </a:p>
        </p:txBody>
      </p:sp>
      <p:sp>
        <p:nvSpPr>
          <p:cNvPr hidden="false" id="71" name="Shape 71"/>
          <p:cNvSpPr txBox="true"/>
          <p:nvPr isPhoto="false">
            <p:ph idx="3" type="body"/>
          </p:nvPr>
        </p:nvSpPr>
        <p:spPr>
          <a:xfrm flipH="false" flipV="false" rot="0">
            <a:off x="6172200" y="1681163"/>
            <a:ext cx="5183187" cy="823911"/>
          </a:xfrm>
          <a:prstGeom prst="rect">
            <a:avLst/>
          </a:prstGeom>
        </p:spPr>
        <p:txBody>
          <a:bodyPr anchor="b"/>
          <a:lstStyle>
            <a:defPPr/>
            <a:lvl1pPr indent="0" lvl="0" marL="0">
              <a:buNone/>
              <a:defRPr b="true" sz="2400"/>
            </a:lvl1pPr>
            <a:lvl2pPr indent="0" lvl="1" marL="457200">
              <a:buNone/>
              <a:defRPr b="true" sz="2000"/>
            </a:lvl2pPr>
            <a:lvl3pPr indent="0" lvl="2" marL="914400">
              <a:buNone/>
              <a:defRPr b="true" sz="1800"/>
            </a:lvl3pPr>
            <a:lvl4pPr indent="0" lvl="3" marL="1371600">
              <a:buNone/>
              <a:defRPr b="true" sz="1600"/>
            </a:lvl4pPr>
            <a:lvl5pPr indent="0" lvl="4" marL="1828800">
              <a:buNone/>
              <a:defRPr b="true" sz="1600"/>
            </a:lvl5pPr>
            <a:lvl6pPr indent="0" lvl="5" marL="2286000">
              <a:buNone/>
              <a:defRPr b="true" sz="1600"/>
            </a:lvl6pPr>
            <a:lvl7pPr indent="0" lvl="6" marL="2743200">
              <a:buNone/>
              <a:defRPr b="true" sz="1600"/>
            </a:lvl7pPr>
            <a:lvl8pPr indent="0" lvl="7" marL="3200400">
              <a:buNone/>
              <a:defRPr b="true" sz="1600"/>
            </a:lvl8pPr>
            <a:lvl9pPr indent="0" lvl="8" marL="3657600">
              <a:buNone/>
              <a:defRPr b="true" sz="1600"/>
            </a:lvl9pPr>
          </a:lstStyle>
          <a:p>
            <a:pPr lvl="0"/>
            <a:r>
              <a:t>Образец текста</a:t>
            </a:r>
          </a:p>
        </p:txBody>
      </p:sp>
      <p:sp>
        <p:nvSpPr>
          <p:cNvPr hidden="false" id="72" name="Shape 72"/>
          <p:cNvSpPr txBox="true"/>
          <p:nvPr isPhoto="false">
            <p:ph idx="4" type="body"/>
          </p:nvPr>
        </p:nvSpPr>
        <p:spPr>
          <a:xfrm flipH="false" flipV="false" rot="0">
            <a:off x="6172200" y="2505075"/>
            <a:ext cx="5183187" cy="3684588"/>
          </a:xfrm>
          <a:prstGeom prst="rect">
            <a:avLst/>
          </a:prstGeom>
        </p:spPr>
        <p:txBody>
          <a:bodyPr/>
          <a:lstStyle>
            <a:defPPr/>
            <a:lvl1pPr lvl="0"/>
          </a:lstStyle>
          <a:p>
            <a:pPr lvl="0"/>
            <a:r>
              <a:t>Образец текста</a:t>
            </a:r>
          </a:p>
          <a:p>
            <a:pPr lvl="1"/>
            <a:r>
              <a:t>Второй уровень</a:t>
            </a:r>
          </a:p>
          <a:p>
            <a:pPr lvl="2"/>
            <a:r>
              <a:t>Третий уровень</a:t>
            </a:r>
          </a:p>
          <a:p>
            <a:pPr lvl="3"/>
            <a:r>
              <a:t>Четвертый уровень</a:t>
            </a:r>
          </a:p>
          <a:p>
            <a:pPr lvl="4"/>
            <a:r>
              <a:t>Пятый уровень</a:t>
            </a:r>
          </a:p>
        </p:txBody>
      </p:sp>
      <p:sp>
        <p:nvSpPr>
          <p:cNvPr hidden="false" id="73" name="Shape 73"/>
          <p:cNvSpPr txBox="true"/>
          <p:nvPr isPhoto="false">
            <p:ph idx="10" type="dt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12.07.2022</a:t>
            </a:r>
          </a:p>
        </p:txBody>
      </p:sp>
      <p:sp>
        <p:nvSpPr>
          <p:cNvPr hidden="false" id="74" name="Shape 74"/>
          <p:cNvSpPr txBox="true"/>
          <p:nvPr isPhoto="false">
            <p:ph idx="11" type="ftr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/>
        </p:txBody>
      </p:sp>
      <p:sp>
        <p:nvSpPr>
          <p:cNvPr hidden="false" id="75" name="Shape 75"/>
          <p:cNvSpPr txBox="true"/>
          <p:nvPr isPhoto="false">
            <p:ph idx="12" type="sldNum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‹#›</a:t>
            </a:r>
          </a:p>
        </p:txBody>
      </p:sp>
    </p:spTree>
  </p:cSld>
</p:sldLayout>
</file>

<file path=ppt/slideLayouts/slideLayout8.xml><?xml version="1.0" encoding="utf-8"?>
<p:sldLayout xmlns:a="http://schemas.openxmlformats.org/drawingml/2006/main" xmlns:a15="http://schemas.microsoft.com/office/drawing/2012/main" xmlns:asvg="http://schemas.microsoft.com/office/drawing/2016/SVG/main" xmlns:c="http://schemas.openxmlformats.org/drawingml/2006/chart" xmlns:co="http://ncloudtech.com" xmlns:co-ooxml="http://ncloudtech.com/ooxml" xmlns:m="http://schemas.openxmlformats.org/officeDocument/2006/math" xmlns:mc="http://schemas.openxmlformats.org/markup-compatibility/2006" xmlns:o="urn:schemas-microsoft-com:office:office" xmlns:p="http://schemas.openxmlformats.org/presentationml/2006/main" xmlns:pic="http://schemas.openxmlformats.org/drawingml/2006/picture" xmlns:r="http://schemas.openxmlformats.org/officeDocument/2006/relationships" xmlns:s="http://schemas.openxmlformats.org/officeDocument/2006/sharedTypes" xmlns:sl="http://schemas.openxmlformats.org/schemaLibrary/2006/main" xmlns:v="urn:schemas-microsoft-com:vml" xmlns:w="http://schemas.openxmlformats.org/wordprocessingml/2006/main" xmlns:w10="urn:schemas-microsoft-com:office:word" xmlns:w14="http://schemas.microsoft.com/office/word/2010/wordml" xmlns:w15="http://schemas.microsoft.com/office/word/2012/wordml" xmlns:wp="http://schemas.openxmlformats.org/drawingml/2006/wordprocessingDrawing" xmlns:wpg="http://schemas.microsoft.com/office/word/2010/wordprocessingGroup" xmlns:wps="http://schemas.microsoft.com/office/word/2010/wordprocessingShape" xmlns:x="urn:schemas-microsoft-com:office:excel" xmlns:x14="http://schemas.microsoft.com/office/spreadsheetml/2009/9/main" xmlns:xdr="http://schemas.openxmlformats.org/drawingml/2006/spreadsheetDrawing" xmlns:xm="http://schemas.microsoft.com/office/excel/2006/main" mc:Ignorable="co co-ooxml w14 x14 w15" showMasterSp="true" type="objTx">
  <p:cSld name="Title, Text and Object">
    <p:spTree>
      <p:nvGrpSpPr>
        <p:cNvPr hidden="false" id="42" name="GroupShape 42"/>
        <p:cNvGrpSpPr/>
        <p:nvPr isPhoto="false"/>
      </p:nvGrpSpPr>
      <p:grpSpPr>
        <a:xfrm flipH="false" flipV="false" rot="0">
          <a:off x="0" y="0"/>
          <a:ext cx="0" cy="0"/>
          <a:chOff x="0" y="0"/>
          <a:chExt cx="0" cy="0"/>
        </a:xfrm>
      </p:grpSpPr>
      <p:sp>
        <p:nvSpPr>
          <p:cNvPr hidden="false" id="43" name="Shape 43"/>
          <p:cNvSpPr txBox="true"/>
          <p:nvPr isPhoto="false">
            <p:ph idx="0" type="title"/>
          </p:nvPr>
        </p:nvSpPr>
        <p:spPr>
          <a:xfrm flipH="false" flipV="false" rot="0"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defPPr/>
            <a:lvl1pPr lvl="0">
              <a:defRPr sz="3200"/>
            </a:lvl1pPr>
          </a:lstStyle>
          <a:p>
            <a:r>
              <a:t>Образец заголовка</a:t>
            </a:r>
          </a:p>
        </p:txBody>
      </p:sp>
      <p:sp>
        <p:nvSpPr>
          <p:cNvPr hidden="false" id="44" name="Shape 44"/>
          <p:cNvSpPr txBox="true"/>
          <p:nvPr isPhoto="false">
            <p:ph idx="1" type="body"/>
          </p:nvPr>
        </p:nvSpPr>
        <p:spPr>
          <a:xfrm flipH="false" flipV="false" rot="0">
            <a:off x="5183188" y="987425"/>
            <a:ext cx="6172199" cy="4873625"/>
          </a:xfrm>
          <a:prstGeom prst="rect">
            <a:avLst/>
          </a:prstGeom>
        </p:spPr>
        <p:txBody>
          <a:bodyPr/>
          <a:lstStyle>
            <a:defPPr/>
            <a:lvl1pPr lvl="0">
              <a:defRPr sz="3200"/>
            </a:lvl1pPr>
            <a:lvl2pPr lvl="1">
              <a:defRPr sz="2800"/>
            </a:lvl2pPr>
            <a:lvl3pPr lvl="2">
              <a:defRPr sz="2400"/>
            </a:lvl3pPr>
            <a:lvl4pPr lvl="3">
              <a:defRPr sz="2000"/>
            </a:lvl4pPr>
            <a:lvl5pPr lvl="4">
              <a:defRPr sz="2000"/>
            </a:lvl5pPr>
            <a:lvl6pPr lvl="5">
              <a:defRPr sz="2000"/>
            </a:lvl6pPr>
            <a:lvl7pPr lvl="6">
              <a:defRPr sz="2000"/>
            </a:lvl7pPr>
            <a:lvl8pPr lvl="7">
              <a:defRPr sz="2000"/>
            </a:lvl8pPr>
            <a:lvl9pPr lvl="8">
              <a:defRPr sz="2000"/>
            </a:lvl9pPr>
          </a:lstStyle>
          <a:p>
            <a:pPr lvl="0"/>
            <a:r>
              <a:t>Образец текста</a:t>
            </a:r>
          </a:p>
          <a:p>
            <a:pPr lvl="1"/>
            <a:r>
              <a:t>Второй уровень</a:t>
            </a:r>
          </a:p>
          <a:p>
            <a:pPr lvl="2"/>
            <a:r>
              <a:t>Третий уровень</a:t>
            </a:r>
          </a:p>
          <a:p>
            <a:pPr lvl="3"/>
            <a:r>
              <a:t>Четвертый уровень</a:t>
            </a:r>
          </a:p>
          <a:p>
            <a:pPr lvl="4"/>
            <a:r>
              <a:t>Пятый уровень</a:t>
            </a:r>
          </a:p>
        </p:txBody>
      </p:sp>
      <p:sp>
        <p:nvSpPr>
          <p:cNvPr hidden="false" id="45" name="Shape 45"/>
          <p:cNvSpPr txBox="true"/>
          <p:nvPr isPhoto="false">
            <p:ph idx="2" type="body"/>
          </p:nvPr>
        </p:nvSpPr>
        <p:spPr>
          <a:xfrm flipH="false" flipV="false" rot="0"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defPPr/>
            <a:lvl1pPr indent="0" lvl="0" marL="0">
              <a:buNone/>
              <a:defRPr sz="1600"/>
            </a:lvl1pPr>
            <a:lvl2pPr indent="0" lvl="1" marL="457200">
              <a:buNone/>
              <a:defRPr sz="1400"/>
            </a:lvl2pPr>
            <a:lvl3pPr indent="0" lvl="2" marL="914400">
              <a:buNone/>
              <a:defRPr sz="1200"/>
            </a:lvl3pPr>
            <a:lvl4pPr indent="0" lvl="3" marL="1371600">
              <a:buNone/>
              <a:defRPr sz="1000"/>
            </a:lvl4pPr>
            <a:lvl5pPr indent="0" lvl="4" marL="1828800">
              <a:buNone/>
              <a:defRPr sz="1000"/>
            </a:lvl5pPr>
            <a:lvl6pPr indent="0" lvl="5" marL="2286000">
              <a:buNone/>
              <a:defRPr sz="1000"/>
            </a:lvl6pPr>
            <a:lvl7pPr indent="0" lvl="6" marL="2743200">
              <a:buNone/>
              <a:defRPr sz="1000"/>
            </a:lvl7pPr>
            <a:lvl8pPr indent="0" lvl="7" marL="3200400">
              <a:buNone/>
              <a:defRPr sz="1000"/>
            </a:lvl8pPr>
            <a:lvl9pPr indent="0" lvl="8" marL="3657600">
              <a:buNone/>
              <a:defRPr sz="1000"/>
            </a:lvl9pPr>
          </a:lstStyle>
          <a:p>
            <a:pPr lvl="0"/>
            <a:r>
              <a:t>Образец текста</a:t>
            </a:r>
          </a:p>
        </p:txBody>
      </p:sp>
      <p:sp>
        <p:nvSpPr>
          <p:cNvPr hidden="false" id="46" name="Shape 46"/>
          <p:cNvSpPr txBox="true"/>
          <p:nvPr isPhoto="false">
            <p:ph idx="10" type="dt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12.07.2022</a:t>
            </a:r>
          </a:p>
        </p:txBody>
      </p:sp>
      <p:sp>
        <p:nvSpPr>
          <p:cNvPr hidden="false" id="47" name="Shape 47"/>
          <p:cNvSpPr txBox="true"/>
          <p:nvPr isPhoto="false">
            <p:ph idx="11" type="ftr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/>
        </p:txBody>
      </p:sp>
      <p:sp>
        <p:nvSpPr>
          <p:cNvPr hidden="false" id="48" name="Shape 48"/>
          <p:cNvSpPr txBox="true"/>
          <p:nvPr isPhoto="false">
            <p:ph idx="12" type="sldNum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‹#›</a:t>
            </a:r>
          </a:p>
        </p:txBody>
      </p:sp>
    </p:spTree>
  </p:cSld>
</p:sldLayout>
</file>

<file path=ppt/slideLayouts/slideLayout9.xml><?xml version="1.0" encoding="utf-8"?>
<p:sldLayout xmlns:a="http://schemas.openxmlformats.org/drawingml/2006/main" xmlns:a15="http://schemas.microsoft.com/office/drawing/2012/main" xmlns:asvg="http://schemas.microsoft.com/office/drawing/2016/SVG/main" xmlns:c="http://schemas.openxmlformats.org/drawingml/2006/chart" xmlns:co="http://ncloudtech.com" xmlns:co-ooxml="http://ncloudtech.com/ooxml" xmlns:m="http://schemas.openxmlformats.org/officeDocument/2006/math" xmlns:mc="http://schemas.openxmlformats.org/markup-compatibility/2006" xmlns:o="urn:schemas-microsoft-com:office:office" xmlns:p="http://schemas.openxmlformats.org/presentationml/2006/main" xmlns:pic="http://schemas.openxmlformats.org/drawingml/2006/picture" xmlns:r="http://schemas.openxmlformats.org/officeDocument/2006/relationships" xmlns:s="http://schemas.openxmlformats.org/officeDocument/2006/sharedTypes" xmlns:sl="http://schemas.openxmlformats.org/schemaLibrary/2006/main" xmlns:v="urn:schemas-microsoft-com:vml" xmlns:w="http://schemas.openxmlformats.org/wordprocessingml/2006/main" xmlns:w10="urn:schemas-microsoft-com:office:word" xmlns:w14="http://schemas.microsoft.com/office/word/2010/wordml" xmlns:w15="http://schemas.microsoft.com/office/word/2012/wordml" xmlns:wp="http://schemas.openxmlformats.org/drawingml/2006/wordprocessingDrawing" xmlns:wpg="http://schemas.microsoft.com/office/word/2010/wordprocessingGroup" xmlns:wps="http://schemas.microsoft.com/office/word/2010/wordprocessingShape" xmlns:x="urn:schemas-microsoft-com:office:excel" xmlns:x14="http://schemas.microsoft.com/office/spreadsheetml/2009/9/main" xmlns:xdr="http://schemas.openxmlformats.org/drawingml/2006/spreadsheetDrawing" xmlns:xm="http://schemas.microsoft.com/office/excel/2006/main" mc:Ignorable="co co-ooxml w14 x14 w15" showMasterSp="true" type="picTx">
  <p:cSld name="Title and Picture">
    <p:spTree>
      <p:nvGrpSpPr>
        <p:cNvPr hidden="false" id="13" name="GroupShape 13"/>
        <p:cNvGrpSpPr/>
        <p:nvPr isPhoto="false"/>
      </p:nvGrpSpPr>
      <p:grpSpPr>
        <a:xfrm flipH="false" flipV="false" rot="0">
          <a:off x="0" y="0"/>
          <a:ext cx="0" cy="0"/>
          <a:chOff x="0" y="0"/>
          <a:chExt cx="0" cy="0"/>
        </a:xfrm>
      </p:grpSpPr>
      <p:sp>
        <p:nvSpPr>
          <p:cNvPr hidden="false" id="14" name="Shape 14"/>
          <p:cNvSpPr txBox="true"/>
          <p:nvPr isPhoto="false">
            <p:ph idx="0" type="title"/>
          </p:nvPr>
        </p:nvSpPr>
        <p:spPr>
          <a:xfrm flipH="false" flipV="false" rot="0"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defPPr/>
            <a:lvl1pPr lvl="0">
              <a:defRPr sz="3200"/>
            </a:lvl1pPr>
          </a:lstStyle>
          <a:p>
            <a:r>
              <a:t>Образец заголовка</a:t>
            </a:r>
          </a:p>
        </p:txBody>
      </p:sp>
      <p:sp>
        <p:nvSpPr>
          <p:cNvPr hidden="false" id="15" name="Shape 15"/>
          <p:cNvSpPr txBox="true"/>
          <p:nvPr isPhoto="false">
            <p:ph idx="1" type="body"/>
          </p:nvPr>
        </p:nvSpPr>
        <p:spPr>
          <a:xfrm flipH="false" flipV="false" rot="0">
            <a:off x="5183188" y="987425"/>
            <a:ext cx="6172199" cy="4873625"/>
          </a:xfrm>
          <a:prstGeom prst="rect">
            <a:avLst/>
          </a:prstGeom>
        </p:spPr>
        <p:txBody>
          <a:bodyPr/>
          <a:lstStyle>
            <a:defPPr/>
            <a:lvl1pPr indent="0" lvl="0" marL="0">
              <a:buNone/>
              <a:defRPr sz="3200"/>
            </a:lvl1pPr>
            <a:lvl2pPr indent="0" lvl="1" marL="457200">
              <a:buNone/>
              <a:defRPr sz="2800"/>
            </a:lvl2pPr>
            <a:lvl3pPr indent="0" lvl="2" marL="914400">
              <a:buNone/>
              <a:defRPr sz="2400"/>
            </a:lvl3pPr>
            <a:lvl4pPr indent="0" lvl="3" marL="1371600">
              <a:buNone/>
              <a:defRPr sz="2000"/>
            </a:lvl4pPr>
            <a:lvl5pPr indent="0" lvl="4" marL="1828800">
              <a:buNone/>
              <a:defRPr sz="2000"/>
            </a:lvl5pPr>
            <a:lvl6pPr indent="0" lvl="5" marL="2286000">
              <a:buNone/>
              <a:defRPr sz="2000"/>
            </a:lvl6pPr>
            <a:lvl7pPr indent="0" lvl="6" marL="2743200">
              <a:buNone/>
              <a:defRPr sz="2000"/>
            </a:lvl7pPr>
            <a:lvl8pPr indent="0" lvl="7" marL="3200400">
              <a:buNone/>
              <a:defRPr sz="2000"/>
            </a:lvl8pPr>
            <a:lvl9pPr indent="0" lvl="8" marL="3657600">
              <a:buNone/>
              <a:defRPr sz="2000"/>
            </a:lvl9pPr>
          </a:lstStyle>
          <a:p/>
        </p:txBody>
      </p:sp>
      <p:sp>
        <p:nvSpPr>
          <p:cNvPr hidden="false" id="16" name="Shape 16"/>
          <p:cNvSpPr txBox="true"/>
          <p:nvPr isPhoto="false">
            <p:ph idx="2" type="body"/>
          </p:nvPr>
        </p:nvSpPr>
        <p:spPr>
          <a:xfrm flipH="false" flipV="false" rot="0"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defPPr/>
            <a:lvl1pPr indent="0" lvl="0" marL="0">
              <a:buNone/>
              <a:defRPr sz="1600"/>
            </a:lvl1pPr>
            <a:lvl2pPr indent="0" lvl="1" marL="457200">
              <a:buNone/>
              <a:defRPr sz="1400"/>
            </a:lvl2pPr>
            <a:lvl3pPr indent="0" lvl="2" marL="914400">
              <a:buNone/>
              <a:defRPr sz="1200"/>
            </a:lvl3pPr>
            <a:lvl4pPr indent="0" lvl="3" marL="1371600">
              <a:buNone/>
              <a:defRPr sz="1000"/>
            </a:lvl4pPr>
            <a:lvl5pPr indent="0" lvl="4" marL="1828800">
              <a:buNone/>
              <a:defRPr sz="1000"/>
            </a:lvl5pPr>
            <a:lvl6pPr indent="0" lvl="5" marL="2286000">
              <a:buNone/>
              <a:defRPr sz="1000"/>
            </a:lvl6pPr>
            <a:lvl7pPr indent="0" lvl="6" marL="2743200">
              <a:buNone/>
              <a:defRPr sz="1000"/>
            </a:lvl7pPr>
            <a:lvl8pPr indent="0" lvl="7" marL="3200400">
              <a:buNone/>
              <a:defRPr sz="1000"/>
            </a:lvl8pPr>
            <a:lvl9pPr indent="0" lvl="8" marL="3657600">
              <a:buNone/>
              <a:defRPr sz="1000"/>
            </a:lvl9pPr>
          </a:lstStyle>
          <a:p>
            <a:pPr lvl="0"/>
            <a:r>
              <a:t>Образец текста</a:t>
            </a:r>
          </a:p>
        </p:txBody>
      </p:sp>
      <p:sp>
        <p:nvSpPr>
          <p:cNvPr hidden="false" id="17" name="Shape 17"/>
          <p:cNvSpPr txBox="true"/>
          <p:nvPr isPhoto="false">
            <p:ph idx="10" type="dt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12.07.2022</a:t>
            </a:r>
          </a:p>
        </p:txBody>
      </p:sp>
      <p:sp>
        <p:nvSpPr>
          <p:cNvPr hidden="false" id="18" name="Shape 18"/>
          <p:cNvSpPr txBox="true"/>
          <p:nvPr isPhoto="false">
            <p:ph idx="11" type="ftr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/>
        </p:txBody>
      </p:sp>
      <p:sp>
        <p:nvSpPr>
          <p:cNvPr hidden="false" id="19" name="Shape 19"/>
          <p:cNvSpPr txBox="true"/>
          <p:nvPr isPhoto="false">
            <p:ph idx="12" type="sldNum"/>
          </p:nvPr>
        </p:nvSpPr>
        <p:spPr>
          <a:prstGeom prst="rect">
            <a:avLst/>
          </a:prstGeom>
        </p:spPr>
        <p:txBody>
          <a:bodyPr/>
          <a:lstStyle>
            <a:defPPr/>
            <a:lvl1pPr lvl="0"/>
          </a:lstStyle>
          <a:p>
            <a:r>
              <a:t>‹#›</a:t>
            </a:r>
          </a:p>
        </p:txBody>
      </p:sp>
    </p:spTree>
  </p:cSld>
</p:sldLayout>
</file>

<file path=ppt/slideMasters/_rels/slideMaster1.xml.rels><?xml version="1.0" encoding="UTF-8" standalone="no" ?>
<Relationships xmlns="http://schemas.openxmlformats.org/package/2006/relationships">
  <Relationship Id="rId11" Target="../slideLayouts/slideLayout10.xml" Type="http://schemas.openxmlformats.org/officeDocument/2006/relationships/slideLayout"/>
  <Relationship Id="rId10" Target="../slideLayouts/slideLayout9.xml" Type="http://schemas.openxmlformats.org/officeDocument/2006/relationships/slideLayout"/>
  <Relationship Id="rId9" Target="../slideLayouts/slideLayout8.xml" Type="http://schemas.openxmlformats.org/officeDocument/2006/relationships/slideLayout"/>
  <Relationship Id="rId8" Target="../slideLayouts/slideLayout7.xml" Type="http://schemas.openxmlformats.org/officeDocument/2006/relationships/slideLayout"/>
  <Relationship Id="rId7" Target="../slideLayouts/slideLayout6.xml" Type="http://schemas.openxmlformats.org/officeDocument/2006/relationships/slideLayout"/>
  <Relationship Id="rId6" Target="../slideLayouts/slideLayout5.xml" Type="http://schemas.openxmlformats.org/officeDocument/2006/relationships/slideLayout"/>
  <Relationship Id="rId5" Target="../slideLayouts/slideLayout4.xml" Type="http://schemas.openxmlformats.org/officeDocument/2006/relationships/slideLayout"/>
  <Relationship Id="rId4" Target="../slideLayouts/slideLayout3.xml" Type="http://schemas.openxmlformats.org/officeDocument/2006/relationships/slideLayout"/>
  <Relationship Id="rId12" Target="../slideLayouts/slideLayout11.xml" Type="http://schemas.openxmlformats.org/officeDocument/2006/relationships/slideLayout"/>
  <Relationship Id="rId3" Target="../slideLayouts/slideLayout2.xml" Type="http://schemas.openxmlformats.org/officeDocument/2006/relationships/slideLayout"/>
  <Relationship Id="rId2" Target="../slideLayouts/slideLayout1.xml" Type="http://schemas.openxmlformats.org/officeDocument/2006/relationships/slideLayout"/>
  <Relationship Id="rId1" Target="../theme/theme1.xml" Type="http://schemas.openxmlformats.org/officeDocument/2006/relationships/theme"/>
</Relationships>

</file>

<file path=ppt/slideMasters/slideMaster1.xml><?xml version="1.0" encoding="utf-8"?>
<p:sldMaster xmlns:a="http://schemas.openxmlformats.org/drawingml/2006/main" xmlns:a15="http://schemas.microsoft.com/office/drawing/2012/main" xmlns:asvg="http://schemas.microsoft.com/office/drawing/2016/SVG/main" xmlns:c="http://schemas.openxmlformats.org/drawingml/2006/chart" xmlns:co="http://ncloudtech.com" xmlns:co-ooxml="http://ncloudtech.com/ooxml" xmlns:m="http://schemas.openxmlformats.org/officeDocument/2006/math" xmlns:mc="http://schemas.openxmlformats.org/markup-compatibility/2006" xmlns:o="urn:schemas-microsoft-com:office:office" xmlns:p="http://schemas.openxmlformats.org/presentationml/2006/main" xmlns:pic="http://schemas.openxmlformats.org/drawingml/2006/picture" xmlns:r="http://schemas.openxmlformats.org/officeDocument/2006/relationships" xmlns:s="http://schemas.openxmlformats.org/officeDocument/2006/sharedTypes" xmlns:sl="http://schemas.openxmlformats.org/schemaLibrary/2006/main" xmlns:v="urn:schemas-microsoft-com:vml" xmlns:w="http://schemas.openxmlformats.org/wordprocessingml/2006/main" xmlns:w10="urn:schemas-microsoft-com:office:word" xmlns:w14="http://schemas.microsoft.com/office/word/2010/wordml" xmlns:w15="http://schemas.microsoft.com/office/word/2012/wordml" xmlns:wp="http://schemas.openxmlformats.org/drawingml/2006/wordprocessingDrawing" xmlns:wpg="http://schemas.microsoft.com/office/word/2010/wordprocessingGroup" xmlns:wps="http://schemas.microsoft.com/office/word/2010/wordprocessingShape" xmlns:x="urn:schemas-microsoft-com:office:excel" xmlns:x14="http://schemas.microsoft.com/office/spreadsheetml/2009/9/main" xmlns:xdr="http://schemas.openxmlformats.org/drawingml/2006/spreadsheetDrawing" xmlns:xm="http://schemas.microsoft.com/office/excel/2006/main" mc:Ignorable="co co-ooxml w14 x14 w15">
  <p:cSld name="">
    <p:bg>
      <p:bgRef idx="1001">
        <a:schemeClr val="bg1"/>
      </p:bgRef>
    </p:bg>
    <p:spTree>
      <p:nvGrpSpPr>
        <p:cNvPr hidden="false" id="1" name="GroupShape 1"/>
        <p:cNvGrpSpPr/>
        <p:nvPr isPhoto="false"/>
      </p:nvGrpSpPr>
      <p:grpSpPr>
        <a:xfrm flipH="false" flipV="false" rot="0">
          <a:off x="0" y="0"/>
          <a:ext cx="0" cy="0"/>
          <a:chOff x="0" y="0"/>
          <a:chExt cx="0" cy="0"/>
        </a:xfrm>
      </p:grpSpPr>
      <p:sp>
        <p:nvSpPr>
          <p:cNvPr hidden="false" id="2" name="Shape 2"/>
          <p:cNvSpPr txBox="true"/>
          <p:nvPr isPhoto="false">
            <p:ph idx="0" type="title"/>
          </p:nvPr>
        </p:nvSpPr>
        <p:spPr>
          <a:xfrm flipH="false" flipV="false" rot="0">
            <a:off x="838200" y="365125"/>
            <a:ext cx="10515600" cy="1325562"/>
          </a:xfrm>
          <a:prstGeom prst="rect">
            <a:avLst/>
          </a:prstGeom>
        </p:spPr>
        <p:txBody>
          <a:bodyPr anchor="ctr" bIns="45720" lIns="91440" rIns="91440" tIns="45720" vert="horz">
            <a:normAutofit fontScale="100%" lnSpcReduction="0%"/>
          </a:bodyPr>
          <a:p>
            <a:r>
              <a:t>Образец заголовка</a:t>
            </a:r>
          </a:p>
        </p:txBody>
      </p:sp>
      <p:sp>
        <p:nvSpPr>
          <p:cNvPr hidden="false" id="3" name="Shape 3"/>
          <p:cNvSpPr txBox="true"/>
          <p:nvPr isPhoto="false">
            <p:ph idx="1" type="body"/>
          </p:nvPr>
        </p:nvSpPr>
        <p:spPr>
          <a:xfrm flipH="false" flipV="false" rot="0">
            <a:off x="838200" y="1825625"/>
            <a:ext cx="10515600" cy="4351338"/>
          </a:xfrm>
          <a:prstGeom prst="rect">
            <a:avLst/>
          </a:prstGeom>
        </p:spPr>
        <p:txBody>
          <a:bodyPr bIns="45720" lIns="91440" rIns="91440" tIns="45720" vert="horz">
            <a:normAutofit fontScale="100%" lnSpcReduction="0%"/>
          </a:bodyPr>
          <a:p>
            <a:pPr lvl="0"/>
            <a:r>
              <a:t>Образец текста</a:t>
            </a:r>
          </a:p>
          <a:p>
            <a:pPr lvl="1"/>
            <a:r>
              <a:t>Второй уровень</a:t>
            </a:r>
          </a:p>
          <a:p>
            <a:pPr lvl="2"/>
            <a:r>
              <a:t>Третий уровень</a:t>
            </a:r>
          </a:p>
          <a:p>
            <a:pPr lvl="3"/>
            <a:r>
              <a:t>Четвертый уровень</a:t>
            </a:r>
          </a:p>
          <a:p>
            <a:pPr lvl="4"/>
            <a:r>
              <a:t>Пятый уровень</a:t>
            </a:r>
          </a:p>
        </p:txBody>
      </p:sp>
      <p:sp>
        <p:nvSpPr>
          <p:cNvPr hidden="false" id="4" name="Shape 4"/>
          <p:cNvSpPr txBox="true"/>
          <p:nvPr isPhoto="false">
            <p:ph idx="2" type="dt"/>
          </p:nvPr>
        </p:nvSpPr>
        <p:spPr>
          <a:xfrm flipH="false" flipV="false" rot="0">
            <a:off x="838200" y="6356350"/>
            <a:ext cx="2743200" cy="365125"/>
          </a:xfrm>
          <a:prstGeom prst="rect">
            <a:avLst/>
          </a:prstGeom>
        </p:spPr>
        <p:txBody>
          <a:bodyPr anchor="ctr" bIns="45720" lIns="91440" rIns="91440" tIns="45720" vert="horz"/>
          <a:lstStyle>
            <a:defPPr/>
            <a:lvl1pPr algn="l" indent="0" lvl="0" marL="0"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algn="l" indent="0" lvl="1" marL="4572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indent="0" lvl="2" marL="9144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indent="0" lvl="3" marL="13716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indent="0" lvl="4" marL="18288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algn="l" indent="0" lvl="5" marL="22860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indent="0" lvl="6" marL="27432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indent="0" lvl="7" marL="32004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indent="0" lvl="8" marL="36576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t>12.07.2022</a:t>
            </a:r>
          </a:p>
        </p:txBody>
      </p:sp>
      <p:sp>
        <p:nvSpPr>
          <p:cNvPr hidden="false" id="5" name="Shape 5"/>
          <p:cNvSpPr txBox="true"/>
          <p:nvPr isPhoto="false">
            <p:ph idx="3" type="ftr"/>
          </p:nvPr>
        </p:nvSpPr>
        <p:spPr>
          <a:xfrm flipH="false" flipV="false" rot="0">
            <a:off x="4038600" y="6356350"/>
            <a:ext cx="4114800" cy="365125"/>
          </a:xfrm>
          <a:prstGeom prst="rect">
            <a:avLst/>
          </a:prstGeom>
        </p:spPr>
        <p:txBody>
          <a:bodyPr anchor="ctr" bIns="45720" lIns="91440" rIns="91440" tIns="45720" vert="horz"/>
          <a:lstStyle>
            <a:defPPr/>
            <a:lvl1pPr algn="ctr" indent="0" lvl="0" marL="0"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algn="l" indent="0" lvl="1" marL="4572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indent="0" lvl="2" marL="9144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indent="0" lvl="3" marL="13716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indent="0" lvl="4" marL="18288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algn="l" indent="0" lvl="5" marL="22860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indent="0" lvl="6" marL="27432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indent="0" lvl="7" marL="32004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indent="0" lvl="8" marL="36576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/>
        </p:txBody>
      </p:sp>
      <p:sp>
        <p:nvSpPr>
          <p:cNvPr hidden="false" id="6" name="Shape 6"/>
          <p:cNvSpPr txBox="true"/>
          <p:nvPr isPhoto="false">
            <p:ph idx="4" type="sldNum"/>
          </p:nvPr>
        </p:nvSpPr>
        <p:spPr>
          <a:xfrm flipH="false" flipV="false" rot="0">
            <a:off x="8610600" y="6356350"/>
            <a:ext cx="2743200" cy="365125"/>
          </a:xfrm>
          <a:prstGeom prst="rect">
            <a:avLst/>
          </a:prstGeom>
        </p:spPr>
        <p:txBody>
          <a:bodyPr anchor="ctr" bIns="45720" lIns="91440" rIns="91440" tIns="45720" vert="horz"/>
          <a:lstStyle>
            <a:defPPr/>
            <a:lvl1pPr algn="r" indent="0" lvl="0" marL="0"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algn="l" indent="0" lvl="1" marL="4572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indent="0" lvl="2" marL="9144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indent="0" lvl="3" marL="13716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indent="0" lvl="4" marL="18288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algn="l" indent="0" lvl="5" marL="22860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indent="0" lvl="6" marL="27432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indent="0" lvl="7" marL="32004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indent="0" lvl="8" marL="36576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t>‹#›</a:t>
            </a:r>
          </a:p>
        </p:txBody>
      </p:sp>
    </p:spTree>
  </p:cSld>
  <p:clrMap accent1="accent1" accent2="accent2" accent3="accent3" accent4="accent4" accent5="accent5" accent6="accent6" bg1="lt1" bg2="lt2" folHlink="folHlink" hlink="hlink" tx1="dk1" tx2="dk2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defPPr/>
      <a:lvl1pPr algn="l" lvl="0">
        <a:lnSpc>
          <a:spcPct val="90000"/>
        </a:lnSpc>
        <a:buNone/>
        <a:defRPr sz="44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defPPr/>
      <a:lvl1pPr algn="l" indent="-228600" lvl="0" marL="228600">
        <a:lnSpc>
          <a:spcPct val="90000"/>
        </a:lnSpc>
        <a:spcBef>
          <a:spcPts val="1000"/>
        </a:spcBef>
        <a:buFont typeface="Arial"/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algn="l" indent="-228600" lvl="1" marL="685800">
        <a:lnSpc>
          <a:spcPct val="90000"/>
        </a:lnSpc>
        <a:spcBef>
          <a:spcPts val="500"/>
        </a:spcBef>
        <a:buFont typeface="Arial"/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2pPr>
      <a:lvl3pPr algn="l" indent="-228600" lvl="2" marL="1143000">
        <a:lnSpc>
          <a:spcPct val="90000"/>
        </a:lnSpc>
        <a:spcBef>
          <a:spcPts val="50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3pPr>
      <a:lvl4pPr algn="l" indent="-228600" lvl="3" marL="16002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algn="l" indent="-228600" lvl="4" marL="2057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algn="l" indent="-228600" lvl="5" marL="25146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algn="l" indent="-228600" lvl="6" marL="29718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algn="l" indent="-228600" lvl="7" marL="34290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algn="l" indent="-228600" lvl="8" marL="38862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9pPr>
    </p:bodyStyle>
  </p:txStyles>
</p:sldMaster>
</file>

<file path=ppt/slides/_rels/slide1.xml.rels><?xml version="1.0" encoding="UTF-8" standalone="no" ?>
<Relationships xmlns="http://schemas.openxmlformats.org/package/2006/relationships">
  <Relationship Id="rId1" Target="../slideLayouts/slideLayout6.xml" Type="http://schemas.openxmlformats.org/officeDocument/2006/relationships/slideLayout"/>
</Relationships>

</file>

<file path=ppt/slides/_rels/slide10.xml.rels><?xml version="1.0" encoding="UTF-8" standalone="no" ?>
<Relationships xmlns="http://schemas.openxmlformats.org/package/2006/relationships">
  <Relationship Id="rId2" Target="../slideLayouts/slideLayout2.xml" Type="http://schemas.openxmlformats.org/officeDocument/2006/relationships/slideLayout"/>
  <Relationship Id="rId1" Target="../media/2.png" Type="http://schemas.openxmlformats.org/officeDocument/2006/relationships/image"/>
</Relationships>

</file>

<file path=ppt/slides/_rels/slide11.xml.rels><?xml version="1.0" encoding="UTF-8" standalone="no" ?>
<Relationships xmlns="http://schemas.openxmlformats.org/package/2006/relationships">
  <Relationship Id="rId1" Target="../slideLayouts/slideLayout2.xml" Type="http://schemas.openxmlformats.org/officeDocument/2006/relationships/slideLayout"/>
</Relationships>

</file>

<file path=ppt/slides/_rels/slide2.xml.rels><?xml version="1.0" encoding="UTF-8" standalone="no" ?>
<Relationships xmlns="http://schemas.openxmlformats.org/package/2006/relationships">
  <Relationship Id="rId1" Target="../slideLayouts/slideLayout1.xml" Type="http://schemas.openxmlformats.org/officeDocument/2006/relationships/slideLayout"/>
</Relationships>

</file>

<file path=ppt/slides/_rels/slide3.xml.rels><?xml version="1.0" encoding="UTF-8" standalone="no" ?>
<Relationships xmlns="http://schemas.openxmlformats.org/package/2006/relationships">
  <Relationship Id="rId1" Target="../slideLayouts/slideLayout2.xml" Type="http://schemas.openxmlformats.org/officeDocument/2006/relationships/slideLayout"/>
</Relationships>

</file>

<file path=ppt/slides/_rels/slide4.xml.rels><?xml version="1.0" encoding="UTF-8" standalone="no" ?>
<Relationships xmlns="http://schemas.openxmlformats.org/package/2006/relationships">
  <Relationship Id="rId1" Target="../slideLayouts/slideLayout2.xml" Type="http://schemas.openxmlformats.org/officeDocument/2006/relationships/slideLayout"/>
</Relationships>

</file>

<file path=ppt/slides/_rels/slide5.xml.rels><?xml version="1.0" encoding="UTF-8" standalone="no" ?>
<Relationships xmlns="http://schemas.openxmlformats.org/package/2006/relationships">
  <Relationship Id="rId1" Target="../slideLayouts/slideLayout2.xml" Type="http://schemas.openxmlformats.org/officeDocument/2006/relationships/slideLayout"/>
</Relationships>

</file>

<file path=ppt/slides/_rels/slide6.xml.rels><?xml version="1.0" encoding="UTF-8" standalone="no" ?>
<Relationships xmlns="http://schemas.openxmlformats.org/package/2006/relationships">
  <Relationship Id="rId2" Target="../slideLayouts/slideLayout2.xml" Type="http://schemas.openxmlformats.org/officeDocument/2006/relationships/slideLayout"/>
  <Relationship Id="rId1" Target="../media/1.png" Type="http://schemas.openxmlformats.org/officeDocument/2006/relationships/image"/>
</Relationships>

</file>

<file path=ppt/slides/_rels/slide7.xml.rels><?xml version="1.0" encoding="UTF-8" standalone="no" ?>
<Relationships xmlns="http://schemas.openxmlformats.org/package/2006/relationships">
  <Relationship Id="rId1" Target="../slideLayouts/slideLayout2.xml" Type="http://schemas.openxmlformats.org/officeDocument/2006/relationships/slideLayout"/>
</Relationships>

</file>

<file path=ppt/slides/_rels/slide8.xml.rels><?xml version="1.0" encoding="UTF-8" standalone="no" ?>
<Relationships xmlns="http://schemas.openxmlformats.org/package/2006/relationships">
  <Relationship Id="rId1" Target="../slideLayouts/slideLayout2.xml" Type="http://schemas.openxmlformats.org/officeDocument/2006/relationships/slideLayout"/>
</Relationships>

</file>

<file path=ppt/slides/_rels/slide9.xml.rels><?xml version="1.0" encoding="UTF-8" standalone="no" ?>
<Relationships xmlns="http://schemas.openxmlformats.org/package/2006/relationships">
  <Relationship Id="rId1" Target="../slideLayouts/slideLayout2.xml" Type="http://schemas.openxmlformats.org/officeDocument/2006/relationships/slideLayout"/>
</Relationships>

</file>

<file path=ppt/slides/slide1.xml><?xml version="1.0" encoding="utf-8"?>
<p:sld xmlns:a="http://schemas.openxmlformats.org/drawingml/2006/main" xmlns:a15="http://schemas.microsoft.com/office/drawing/2012/main" xmlns:asvg="http://schemas.microsoft.com/office/drawing/2016/SVG/main" xmlns:c="http://schemas.openxmlformats.org/drawingml/2006/chart" xmlns:co="http://ncloudtech.com" xmlns:co-ooxml="http://ncloudtech.com/ooxml" xmlns:m="http://schemas.openxmlformats.org/officeDocument/2006/math" xmlns:mc="http://schemas.openxmlformats.org/markup-compatibility/2006" xmlns:o="urn:schemas-microsoft-com:office:office" xmlns:p="http://schemas.openxmlformats.org/presentationml/2006/main" xmlns:pic="http://schemas.openxmlformats.org/drawingml/2006/picture" xmlns:r="http://schemas.openxmlformats.org/officeDocument/2006/relationships" xmlns:s="http://schemas.openxmlformats.org/officeDocument/2006/sharedTypes" xmlns:sl="http://schemas.openxmlformats.org/schemaLibrary/2006/main" xmlns:v="urn:schemas-microsoft-com:vml" xmlns:w="http://schemas.openxmlformats.org/wordprocessingml/2006/main" xmlns:w10="urn:schemas-microsoft-com:office:word" xmlns:w14="http://schemas.microsoft.com/office/word/2010/wordml" xmlns:w15="http://schemas.microsoft.com/office/word/2012/wordml" xmlns:wp="http://schemas.openxmlformats.org/drawingml/2006/wordprocessingDrawing" xmlns:wpg="http://schemas.microsoft.com/office/word/2010/wordprocessingGroup" xmlns:wps="http://schemas.microsoft.com/office/word/2010/wordprocessingShape" xmlns:x="urn:schemas-microsoft-com:office:excel" xmlns:x14="http://schemas.microsoft.com/office/spreadsheetml/2009/9/main" xmlns:xdr="http://schemas.openxmlformats.org/drawingml/2006/spreadsheetDrawing" xmlns:xm="http://schemas.microsoft.com/office/excel/2006/main" mc:Ignorable="co co-ooxml w14 x14 w15" showMasterSp="true">
  <p:cSld name="">
    <p:spTree>
      <p:nvGrpSpPr>
        <p:cNvPr hidden="false" id="76" name="GroupShape 76"/>
        <p:cNvGrpSpPr/>
        <p:nvPr isPhoto="false"/>
      </p:nvGrpSpPr>
      <p:grpSpPr>
        <a:xfrm flipH="false" flipV="false" rot="0">
          <a:off x="0" y="0"/>
          <a:ext cx="0" cy="0"/>
          <a:chOff x="0" y="0"/>
          <a:chExt cx="0" cy="0"/>
        </a:xfrm>
      </p:grpSpPr>
      <p:sp>
        <p:nvSpPr>
          <p:cNvPr hidden="false" id="77" name="Shape 77"/>
          <p:cNvSpPr txBox="true"/>
          <p:nvPr isPhoto="false"/>
        </p:nvSpPr>
        <p:spPr>
          <a:xfrm flipH="false" flipV="false" rot="0">
            <a:off x="1143000" y="1143000"/>
            <a:ext cx="9982200" cy="2695575"/>
          </a:xfrm>
          <a:prstGeom prst="rect">
            <a:avLst/>
          </a:prstGeom>
        </p:spPr>
        <p:txBody>
          <a:bodyPr anchor="ctr" bIns="45720" lIns="91440" rIns="91440" tIns="45720">
            <a:noAutofit/>
          </a:bodyPr>
          <a:lstStyle>
            <a:defPPr/>
            <a:lvl1pPr algn="l" indent="0" lvl="0" marL="0">
              <a:lnSpc>
                <a:spcPct val="90000"/>
              </a:lnSpc>
              <a:buNone/>
              <a:defRPr sz="44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indent="0" lvl="1" marL="4572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indent="0" lvl="2" marL="9144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indent="0" lvl="3" marL="13716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indent="0" lvl="4" marL="18288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algn="l" indent="0" lvl="5" marL="22860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indent="0" lvl="6" marL="27432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indent="0" lvl="7" marL="32004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indent="0" lvl="8" marL="36576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b="true" sz="2800"/>
              <a:t>Пошаговый алгоритм проведения закупки </a:t>
            </a:r>
            <a:br>
              <a:rPr b="true" sz="2800"/>
            </a:br>
            <a:r>
              <a:rPr b="true" sz="2800"/>
              <a:t>в соответствии с Федеральным законом от 05.04.2013 N 44-ФЗ «О контрактной системе в сфере закупок товаров, работ, услуг для обеспечения государственных и муниципальных нужд»</a:t>
            </a:r>
            <a:endParaRPr b="true" sz="2800"/>
          </a:p>
        </p:txBody>
      </p:sp>
      <p:sp>
        <p:nvSpPr>
          <p:cNvPr hidden="false" id="78" name="Shape 78"/>
          <p:cNvSpPr txBox="true"/>
          <p:nvPr isPhoto="false"/>
        </p:nvSpPr>
        <p:spPr>
          <a:xfrm flipH="false" flipV="false" rot="0">
            <a:off x="762000" y="4343400"/>
            <a:ext cx="2133600" cy="578346"/>
          </a:xfrm>
          <a:prstGeom prst="rect">
            <a:avLst/>
          </a:prstGeom>
        </p:spPr>
        <p:txBody>
          <a:bodyPr anchor="ctr" bIns="45720" lIns="91440" rIns="91440" tIns="45720">
            <a:noAutofit/>
          </a:bodyPr>
          <a:lstStyle>
            <a:defPPr/>
            <a:lvl1pPr algn="l" indent="-228600" lvl="0" marL="228600">
              <a:lnSpc>
                <a:spcPct val="90000"/>
              </a:lnSpc>
              <a:spcBef>
                <a:spcPts val="1000"/>
              </a:spcBef>
              <a:buFont typeface="Arial"/>
              <a:buChar char="•"/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indent="-228600" lvl="1" marL="6858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indent="-228600" lvl="2" marL="11430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indent="-228600" lvl="3" marL="16002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indent="-228600" lvl="4" marL="2057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algn="l" indent="-228600" lvl="5" marL="25146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indent="-228600" lvl="6" marL="29718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indent="-228600" lvl="7" marL="34290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indent="-228600" lvl="8" marL="38862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indent="0" marL="0">
              <a:buNone/>
            </a:pPr>
            <a:r>
              <a:rPr sz="2000"/>
              <a:t>Исполнитель:             </a:t>
            </a:r>
            <a:endParaRPr sz="2000"/>
          </a:p>
        </p:txBody>
      </p:sp>
    </p:spTree>
  </p:cSld>
</p:sld>
</file>

<file path=ppt/slides/slide10.xml><?xml version="1.0" encoding="utf-8"?>
<p:sld xmlns:a="http://schemas.openxmlformats.org/drawingml/2006/main" xmlns:a15="http://schemas.microsoft.com/office/drawing/2012/main" xmlns:asvg="http://schemas.microsoft.com/office/drawing/2016/SVG/main" xmlns:c="http://schemas.openxmlformats.org/drawingml/2006/chart" xmlns:co="http://ncloudtech.com" xmlns:co-ooxml="http://ncloudtech.com/ooxml" xmlns:m="http://schemas.openxmlformats.org/officeDocument/2006/math" xmlns:mc="http://schemas.openxmlformats.org/markup-compatibility/2006" xmlns:o="urn:schemas-microsoft-com:office:office" xmlns:p="http://schemas.openxmlformats.org/presentationml/2006/main" xmlns:pic="http://schemas.openxmlformats.org/drawingml/2006/picture" xmlns:r="http://schemas.openxmlformats.org/officeDocument/2006/relationships" xmlns:s="http://schemas.openxmlformats.org/officeDocument/2006/sharedTypes" xmlns:sl="http://schemas.openxmlformats.org/schemaLibrary/2006/main" xmlns:v="urn:schemas-microsoft-com:vml" xmlns:w="http://schemas.openxmlformats.org/wordprocessingml/2006/main" xmlns:w10="urn:schemas-microsoft-com:office:word" xmlns:w14="http://schemas.microsoft.com/office/word/2010/wordml" xmlns:w15="http://schemas.microsoft.com/office/word/2012/wordml" xmlns:wp="http://schemas.openxmlformats.org/drawingml/2006/wordprocessingDrawing" xmlns:wpg="http://schemas.microsoft.com/office/word/2010/wordprocessingGroup" xmlns:wps="http://schemas.microsoft.com/office/word/2010/wordprocessingShape" xmlns:x="urn:schemas-microsoft-com:office:excel" xmlns:x14="http://schemas.microsoft.com/office/spreadsheetml/2009/9/main" xmlns:xdr="http://schemas.openxmlformats.org/drawingml/2006/spreadsheetDrawing" xmlns:xm="http://schemas.microsoft.com/office/excel/2006/main" mc:Ignorable="co co-ooxml w14 x14 w15" showMasterSp="true">
  <p:cSld name="">
    <p:spTree>
      <p:nvGrpSpPr>
        <p:cNvPr hidden="false" id="105" name="GroupShape 105"/>
        <p:cNvGrpSpPr/>
        <p:nvPr isPhoto="false"/>
      </p:nvGrpSpPr>
      <p:grpSpPr>
        <a:xfrm flipH="false" flipV="false" rot="0">
          <a:off x="0" y="0"/>
          <a:ext cx="0" cy="0"/>
          <a:chOff x="0" y="0"/>
          <a:chExt cx="0" cy="0"/>
        </a:xfrm>
      </p:grpSpPr>
      <p:sp>
        <p:nvSpPr>
          <p:cNvPr hidden="false" id="106" name="Shape 106"/>
          <p:cNvSpPr txBox="true"/>
          <p:nvPr isPhoto="false">
            <p:ph idx="0" type="title"/>
          </p:nvPr>
        </p:nvSpPr>
        <p:spPr>
          <a:xfrm flipH="false" flipV="false" rot="0">
            <a:off x="838200" y="365125"/>
            <a:ext cx="10515600" cy="396875"/>
          </a:xfrm>
          <a:prstGeom prst="rect">
            <a:avLst/>
          </a:prstGeom>
        </p:spPr>
        <p:txBody>
          <a:bodyPr>
            <a:normAutofit fontScale="100%" lnSpcReduction="0%"/>
          </a:bodyPr>
          <a:lstStyle>
            <a:defPPr/>
            <a:lvl1pPr lvl="0"/>
          </a:lstStyle>
          <a:p>
            <a:pPr algn="ctr"/>
            <a:r>
              <a:rPr b="true" sz="1600"/>
              <a:t>Описание действий победителя закупки и заказчика для заключения контракта</a:t>
            </a:r>
            <a:endParaRPr b="true" sz="1600">
              <a:latin typeface="Times New Roman"/>
              <a:ea typeface="Times New Roman"/>
              <a:cs typeface="Times New Roman"/>
            </a:endParaRPr>
          </a:p>
        </p:txBody>
      </p:sp>
      <p:pic>
        <p:nvPicPr>
          <p:cNvPr hidden="false" id="108" name="Shape 108"/>
          <p:cNvPicPr preferRelativeResize="true"/>
          <p:nvPr isPhoto="false">
            <p:ph idx="1" type="body"/>
          </p:nvPr>
        </p:nvPicPr>
        <p:blipFill>
          <a:blip r:embed="rId1"/>
          <a:stretch/>
        </p:blipFill>
        <p:spPr>
          <a:xfrm flipH="false" flipV="false" rot="0">
            <a:off x="838200" y="838200"/>
            <a:ext cx="10515600" cy="2895600"/>
          </a:xfrm>
          <a:prstGeom prst="rect">
            <a:avLst/>
          </a:prstGeom>
          <a:ln w="9525">
            <a:noFill/>
            <a:headEnd len="med" type="none" w="med"/>
            <a:tailEnd len="med" type="none" w="med"/>
          </a:ln>
        </p:spPr>
      </p:pic>
      <p:sp>
        <p:nvSpPr>
          <p:cNvPr hidden="false" id="109" name="Shape 109"/>
          <p:cNvSpPr txBox="false"/>
          <p:nvPr isPhoto="false"/>
        </p:nvSpPr>
        <p:spPr>
          <a:xfrm flipH="false" flipV="false" rot="0">
            <a:off x="685800" y="3810000"/>
            <a:ext cx="10744200" cy="3323987"/>
          </a:xfrm>
          <a:prstGeom prst="rect">
            <a:avLst/>
          </a:prstGeom>
        </p:spPr>
        <p:txBody>
          <a:bodyPr bIns="45720" lIns="91440" rIns="91440" tIns="45720" wrap="square">
            <a:spAutoFit/>
          </a:bodyPr>
          <a:p>
            <a:pPr algn="ctr" indent="0" marL="0"/>
            <a:r>
              <a:rPr b="true" sz="160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Признание запроса котировок несостоявшимися</a:t>
            </a:r>
            <a:endParaRPr b="true" sz="160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algn="l" indent="457200" marL="0"/>
            <a:r>
              <a:rPr sz="140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Основания для признания запроса котировок несостоявшимся:</a:t>
            </a:r>
            <a:endParaRPr sz="1400">
              <a:solidFill>
                <a:schemeClr val="tx1"/>
              </a:solidFill>
              <a:latin typeface="Times New Roman"/>
              <a:ea typeface="Times New Roman"/>
              <a:cs typeface="Times New Roman"/>
            </a:endParaRPr>
          </a:p>
          <a:p>
            <a:pPr algn="l" indent="457200" marL="0"/>
            <a:r>
              <a:rPr sz="140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- не подано ни одной заявки;</a:t>
            </a:r>
            <a:endParaRPr sz="1400">
              <a:solidFill>
                <a:schemeClr val="tx1"/>
              </a:solidFill>
              <a:latin typeface="Times New Roman"/>
              <a:ea typeface="Times New Roman"/>
              <a:cs typeface="Times New Roman"/>
            </a:endParaRPr>
          </a:p>
          <a:p>
            <a:pPr algn="l" indent="457200" marL="0"/>
            <a:r>
              <a:rPr sz="140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- подана только одна заявка;</a:t>
            </a:r>
            <a:endParaRPr sz="1400">
              <a:solidFill>
                <a:schemeClr val="tx1"/>
              </a:solidFill>
              <a:latin typeface="Times New Roman"/>
              <a:ea typeface="Times New Roman"/>
              <a:cs typeface="Times New Roman"/>
            </a:endParaRPr>
          </a:p>
          <a:p>
            <a:pPr algn="l" indent="457200" marL="0"/>
            <a:r>
              <a:rPr sz="140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- все поданные заявки были отклонены комиссией;</a:t>
            </a:r>
            <a:endParaRPr sz="1400">
              <a:solidFill>
                <a:schemeClr val="tx1"/>
              </a:solidFill>
              <a:latin typeface="Times New Roman"/>
              <a:ea typeface="Times New Roman"/>
              <a:cs typeface="Times New Roman"/>
            </a:endParaRPr>
          </a:p>
          <a:p>
            <a:pPr algn="l" indent="457200" marL="0"/>
            <a:r>
              <a:rPr sz="140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- в итоговом протоколе только один участник признан соответствующим.</a:t>
            </a:r>
            <a:endParaRPr sz="1400">
              <a:solidFill>
                <a:schemeClr val="tx1"/>
              </a:solidFill>
              <a:latin typeface="Times New Roman"/>
              <a:ea typeface="Times New Roman"/>
              <a:cs typeface="Times New Roman"/>
            </a:endParaRPr>
          </a:p>
          <a:p>
            <a:pPr algn="l" indent="457200" marL="0"/>
            <a:r>
              <a:rPr sz="140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Несостоявшейся будет у нас закупка, если в итоговом протоколе только один участник признан соответствующим. Не имеет значения – он один принял участие в котировках или участвовало несколько, но их отклонили. В этом случае к заказчика обязанность заключить контракт с победителем по п.25 ч.1 ст.93, как с единственным поставщиком.</a:t>
            </a:r>
            <a:endParaRPr sz="1400">
              <a:solidFill>
                <a:schemeClr val="tx1"/>
              </a:solidFill>
              <a:latin typeface="Times New Roman"/>
              <a:ea typeface="Times New Roman"/>
              <a:cs typeface="Times New Roman"/>
            </a:endParaRPr>
          </a:p>
          <a:p>
            <a:pPr algn="l" indent="457200" marL="0"/>
            <a:r>
              <a:rPr sz="140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Если не подано ни одной заявки или всех отклонили, то заказчик вправе осуществить новую закупку, если у него такая потребность осталась.</a:t>
            </a:r>
            <a:endParaRPr sz="1400">
              <a:solidFill>
                <a:schemeClr val="tx1"/>
              </a:solidFill>
              <a:latin typeface="Times New Roman"/>
              <a:ea typeface="Times New Roman"/>
              <a:cs typeface="Times New Roman"/>
            </a:endParaRPr>
          </a:p>
          <a:p>
            <a:pPr algn="l" indent="0" marL="0"/>
            <a:br>
              <a:rPr sz="180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br>
              <a:rPr sz="180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endParaRPr sz="18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</p:sld>
</file>

<file path=ppt/slides/slide11.xml><?xml version="1.0" encoding="utf-8"?>
<p:sld xmlns:a="http://schemas.openxmlformats.org/drawingml/2006/main" xmlns:a15="http://schemas.microsoft.com/office/drawing/2012/main" xmlns:asvg="http://schemas.microsoft.com/office/drawing/2016/SVG/main" xmlns:c="http://schemas.openxmlformats.org/drawingml/2006/chart" xmlns:co="http://ncloudtech.com" xmlns:co-ooxml="http://ncloudtech.com/ooxml" xmlns:m="http://schemas.openxmlformats.org/officeDocument/2006/math" xmlns:mc="http://schemas.openxmlformats.org/markup-compatibility/2006" xmlns:o="urn:schemas-microsoft-com:office:office" xmlns:p="http://schemas.openxmlformats.org/presentationml/2006/main" xmlns:pic="http://schemas.openxmlformats.org/drawingml/2006/picture" xmlns:r="http://schemas.openxmlformats.org/officeDocument/2006/relationships" xmlns:s="http://schemas.openxmlformats.org/officeDocument/2006/sharedTypes" xmlns:sl="http://schemas.openxmlformats.org/schemaLibrary/2006/main" xmlns:v="urn:schemas-microsoft-com:vml" xmlns:w="http://schemas.openxmlformats.org/wordprocessingml/2006/main" xmlns:w10="urn:schemas-microsoft-com:office:word" xmlns:w14="http://schemas.microsoft.com/office/word/2010/wordml" xmlns:w15="http://schemas.microsoft.com/office/word/2012/wordml" xmlns:wp="http://schemas.openxmlformats.org/drawingml/2006/wordprocessingDrawing" xmlns:wpg="http://schemas.microsoft.com/office/word/2010/wordprocessingGroup" xmlns:wps="http://schemas.microsoft.com/office/word/2010/wordprocessingShape" xmlns:x="urn:schemas-microsoft-com:office:excel" xmlns:x14="http://schemas.microsoft.com/office/spreadsheetml/2009/9/main" xmlns:xdr="http://schemas.openxmlformats.org/drawingml/2006/spreadsheetDrawing" xmlns:xm="http://schemas.microsoft.com/office/excel/2006/main" mc:Ignorable="co co-ooxml w14 x14 w15" showMasterSp="true">
  <p:cSld name="">
    <p:spTree>
      <p:nvGrpSpPr>
        <p:cNvPr hidden="false" id="110" name="GroupShape 110"/>
        <p:cNvGrpSpPr/>
        <p:nvPr isPhoto="false"/>
      </p:nvGrpSpPr>
      <p:grpSpPr>
        <a:xfrm flipH="false" flipV="false" rot="0">
          <a:off x="0" y="0"/>
          <a:ext cx="0" cy="0"/>
          <a:chOff x="0" y="0"/>
          <a:chExt cx="0" cy="0"/>
        </a:xfrm>
      </p:grpSpPr>
      <p:sp>
        <p:nvSpPr>
          <p:cNvPr hidden="false" id="111" name="Shape 111"/>
          <p:cNvSpPr txBox="true"/>
          <p:nvPr isPhoto="false">
            <p:ph idx="0" type="title"/>
          </p:nvPr>
        </p:nvSpPr>
        <p:spPr>
          <a:xfrm flipH="false" flipV="false" rot="0">
            <a:off x="838200" y="365125"/>
            <a:ext cx="10515600" cy="320675"/>
          </a:xfrm>
          <a:prstGeom prst="rect">
            <a:avLst/>
          </a:prstGeom>
        </p:spPr>
        <p:txBody>
          <a:bodyPr>
            <a:noAutofit/>
          </a:bodyPr>
          <a:lstStyle>
            <a:defPPr/>
            <a:lvl1pPr lvl="0"/>
          </a:lstStyle>
          <a:p>
            <a:pPr algn="ctr"/>
            <a:r>
              <a:rPr sz="1800">
                <a:latin typeface="Times New Roman"/>
                <a:ea typeface="Times New Roman"/>
                <a:cs typeface="Times New Roman"/>
              </a:rPr>
              <a:t>Выводы</a:t>
            </a:r>
            <a:endParaRPr sz="1800">
              <a:latin typeface="Times New Roman"/>
              <a:ea typeface="Times New Roman"/>
              <a:cs typeface="Times New Roman"/>
            </a:endParaRPr>
          </a:p>
        </p:txBody>
      </p:sp>
      <p:sp>
        <p:nvSpPr>
          <p:cNvPr hidden="false" id="112" name="Shape 112"/>
          <p:cNvSpPr txBox="true"/>
          <p:nvPr isPhoto="false">
            <p:ph idx="1" type="body"/>
          </p:nvPr>
        </p:nvSpPr>
        <p:spPr>
          <a:xfrm flipH="false" flipV="false" rot="0">
            <a:off x="838200" y="762000"/>
            <a:ext cx="10515600" cy="5414963"/>
          </a:xfrm>
          <a:prstGeom prst="rect">
            <a:avLst/>
          </a:prstGeom>
        </p:spPr>
        <p:txBody>
          <a:bodyPr>
            <a:normAutofit fontScale="100%" lnSpcReduction="0%"/>
          </a:bodyPr>
          <a:lstStyle>
            <a:defPPr/>
            <a:lvl1pPr lvl="0"/>
          </a:lstStyle>
          <a:p>
            <a:pPr indent="228600" marL="0">
              <a:lnSpc>
                <a:spcPct val="150000"/>
              </a:lnSpc>
              <a:spcBef>
                <a:spcPts val="0"/>
              </a:spcBef>
              <a:buNone/>
            </a:pPr>
            <a:r>
              <a:rPr sz="1400">
                <a:latin typeface="Times New Roman"/>
                <a:ea typeface="Times New Roman"/>
                <a:cs typeface="Times New Roman"/>
              </a:rPr>
              <a:t>Запрос котировок в электронной форме — это конкурентная процедура, при которой заказчик размещает в ЕИС извещение, где сообщает сведения о закупаемых ТРУ, а победителем становится участник закупки, предложивший наиболее низкую цену. Торги, как таковые, при запросе котировок не проводятся. Удобный способ выбора поставщика, подходящего по расценкам и качеству. Срок проведения запроса котировок 7 дней.</a:t>
            </a:r>
            <a:endParaRPr sz="1400">
              <a:latin typeface="Times New Roman"/>
              <a:ea typeface="Times New Roman"/>
              <a:cs typeface="Times New Roman"/>
            </a:endParaRPr>
          </a:p>
        </p:txBody>
      </p:sp>
    </p:spTree>
  </p:cSld>
</p:sld>
</file>

<file path=ppt/slides/slide2.xml><?xml version="1.0" encoding="utf-8"?>
<p:sld xmlns:a="http://schemas.openxmlformats.org/drawingml/2006/main" xmlns:a15="http://schemas.microsoft.com/office/drawing/2012/main" xmlns:asvg="http://schemas.microsoft.com/office/drawing/2016/SVG/main" xmlns:c="http://schemas.openxmlformats.org/drawingml/2006/chart" xmlns:co="http://ncloudtech.com" xmlns:co-ooxml="http://ncloudtech.com/ooxml" xmlns:m="http://schemas.openxmlformats.org/officeDocument/2006/math" xmlns:mc="http://schemas.openxmlformats.org/markup-compatibility/2006" xmlns:o="urn:schemas-microsoft-com:office:office" xmlns:p="http://schemas.openxmlformats.org/presentationml/2006/main" xmlns:pic="http://schemas.openxmlformats.org/drawingml/2006/picture" xmlns:r="http://schemas.openxmlformats.org/officeDocument/2006/relationships" xmlns:s="http://schemas.openxmlformats.org/officeDocument/2006/sharedTypes" xmlns:sl="http://schemas.openxmlformats.org/schemaLibrary/2006/main" xmlns:v="urn:schemas-microsoft-com:vml" xmlns:w="http://schemas.openxmlformats.org/wordprocessingml/2006/main" xmlns:w10="urn:schemas-microsoft-com:office:word" xmlns:w14="http://schemas.microsoft.com/office/word/2010/wordml" xmlns:w15="http://schemas.microsoft.com/office/word/2012/wordml" xmlns:wp="http://schemas.openxmlformats.org/drawingml/2006/wordprocessingDrawing" xmlns:wpg="http://schemas.microsoft.com/office/word/2010/wordprocessingGroup" xmlns:wps="http://schemas.microsoft.com/office/word/2010/wordprocessingShape" xmlns:x="urn:schemas-microsoft-com:office:excel" xmlns:x14="http://schemas.microsoft.com/office/spreadsheetml/2009/9/main" xmlns:xdr="http://schemas.openxmlformats.org/drawingml/2006/spreadsheetDrawing" xmlns:xm="http://schemas.microsoft.com/office/excel/2006/main" mc:Ignorable="co co-ooxml w14 x14 w15" showMasterSp="true">
  <p:cSld name="">
    <p:spTree>
      <p:nvGrpSpPr>
        <p:cNvPr hidden="false" id="79" name="GroupShape 79"/>
        <p:cNvGrpSpPr/>
        <p:nvPr isPhoto="false"/>
      </p:nvGrpSpPr>
      <p:grpSpPr>
        <a:xfrm flipH="false" flipV="false" rot="0">
          <a:off x="0" y="0"/>
          <a:ext cx="0" cy="0"/>
          <a:chOff x="0" y="0"/>
          <a:chExt cx="0" cy="0"/>
        </a:xfrm>
      </p:grpSpPr>
      <p:sp>
        <p:nvSpPr>
          <p:cNvPr hidden="false" id="80" name="Shape 80"/>
          <p:cNvSpPr txBox="true"/>
          <p:nvPr isPhoto="false"/>
        </p:nvSpPr>
        <p:spPr>
          <a:xfrm flipH="false" flipV="false" rot="0">
            <a:off x="838200" y="1371600"/>
            <a:ext cx="10515600" cy="3561755"/>
          </a:xfrm>
          <a:prstGeom prst="rect">
            <a:avLst/>
          </a:prstGeom>
        </p:spPr>
        <p:txBody>
          <a:bodyPr anchor="t" bIns="45720" lIns="91440" rIns="91440" tIns="45720" vert="horz">
            <a:normAutofit fontScale="100%" lnSpcReduction="0%"/>
          </a:bodyPr>
          <a:lstStyle>
            <a:defPPr/>
            <a:lvl1pPr algn="ctr" indent="0" lvl="0" marL="0">
              <a:lnSpc>
                <a:spcPct val="90000"/>
              </a:lnSpc>
              <a:buNone/>
              <a:defRPr sz="60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indent="0" lvl="1" marL="4572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indent="0" lvl="2" marL="9144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indent="0" lvl="3" marL="13716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indent="0" lvl="4" marL="18288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algn="l" indent="0" lvl="5" marL="22860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indent="0" lvl="6" marL="27432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indent="0" lvl="7" marL="32004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indent="0" lvl="8" marL="36576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sz="2000"/>
              <a:t>Содержание</a:t>
            </a:r>
            <a:endParaRPr sz="2000"/>
          </a:p>
          <a:p>
            <a:pPr algn="l" indent="-457200" marL="457200">
              <a:buFont typeface="+mj-lt"/>
              <a:buAutoNum startAt="1" type="arabicPeriod"/>
            </a:pPr>
            <a:r>
              <a:rPr sz="2000"/>
              <a:t>Планирование и обоснование закупки;</a:t>
            </a:r>
            <a:endParaRPr sz="2000"/>
          </a:p>
          <a:p>
            <a:pPr algn="l" indent="-457200" marL="457200">
              <a:buFont typeface="+mj-lt"/>
              <a:buAutoNum startAt="1" type="arabicPeriod"/>
            </a:pPr>
            <a:r>
              <a:rPr sz="2000"/>
              <a:t>Описание объекта закупки;</a:t>
            </a:r>
            <a:endParaRPr sz="2000"/>
          </a:p>
          <a:p>
            <a:pPr algn="l" indent="-457200" marL="457200">
              <a:buFont typeface="+mj-lt"/>
              <a:buAutoNum startAt="1" type="arabicPeriod"/>
            </a:pPr>
            <a:r>
              <a:rPr sz="2000"/>
              <a:t>Обоснование выбора способа закупки;</a:t>
            </a:r>
            <a:endParaRPr sz="2000"/>
          </a:p>
          <a:p>
            <a:pPr algn="l" indent="-457200" marL="457200">
              <a:buFont typeface="+mj-lt"/>
              <a:buAutoNum startAt="1" type="arabicPeriod"/>
            </a:pPr>
            <a:r>
              <a:rPr sz="2000"/>
              <a:t>Особенности проведения выбранной закупки (установление размера обеспечения заявки, контракта, гарантийных обязательств, установление преимуществ, запретов и ограничений, указание сроков проведения закупки)</a:t>
            </a:r>
            <a:endParaRPr sz="2000"/>
          </a:p>
          <a:p>
            <a:pPr algn="l" indent="-457200" marL="457200">
              <a:buFont typeface="+mj-lt"/>
              <a:buAutoNum startAt="1" type="arabicPeriod"/>
            </a:pPr>
            <a:r>
              <a:rPr sz="2000"/>
              <a:t>Порядок подачи заявки участником закупки;</a:t>
            </a:r>
            <a:endParaRPr sz="2000"/>
          </a:p>
          <a:p>
            <a:pPr algn="l" indent="-457200" marL="457200">
              <a:buFont typeface="+mj-lt"/>
              <a:buAutoNum startAt="1" type="arabicPeriod"/>
            </a:pPr>
            <a:r>
              <a:rPr sz="2000"/>
              <a:t>Описание действий заказчика по выбору победителя закупки (описание сроков подготавливаемых документов);</a:t>
            </a:r>
            <a:endParaRPr sz="2000"/>
          </a:p>
          <a:p>
            <a:pPr algn="l" indent="-457200" marL="457200">
              <a:buFont typeface="+mj-lt"/>
              <a:buAutoNum startAt="1" type="arabicPeriod"/>
            </a:pPr>
            <a:r>
              <a:rPr sz="2000"/>
              <a:t>Описание действий победителя закупки и заказчика для заключения контракта;</a:t>
            </a:r>
            <a:endParaRPr sz="2000"/>
          </a:p>
          <a:p>
            <a:pPr algn="l" indent="-457200" marL="457200">
              <a:buFont typeface="+mj-lt"/>
              <a:buAutoNum startAt="1" type="arabicPeriod"/>
            </a:pPr>
            <a:r>
              <a:rPr sz="2000"/>
              <a:t>Выводы слушателя.</a:t>
            </a:r>
            <a:endParaRPr sz="2000"/>
          </a:p>
        </p:txBody>
      </p:sp>
    </p:spTree>
  </p:cSld>
</p:sld>
</file>

<file path=ppt/slides/slide3.xml><?xml version="1.0" encoding="utf-8"?>
<p:sld xmlns:a="http://schemas.openxmlformats.org/drawingml/2006/main" xmlns:a15="http://schemas.microsoft.com/office/drawing/2012/main" xmlns:asvg="http://schemas.microsoft.com/office/drawing/2016/SVG/main" xmlns:c="http://schemas.openxmlformats.org/drawingml/2006/chart" xmlns:co="http://ncloudtech.com" xmlns:co-ooxml="http://ncloudtech.com/ooxml" xmlns:m="http://schemas.openxmlformats.org/officeDocument/2006/math" xmlns:mc="http://schemas.openxmlformats.org/markup-compatibility/2006" xmlns:o="urn:schemas-microsoft-com:office:office" xmlns:p="http://schemas.openxmlformats.org/presentationml/2006/main" xmlns:pic="http://schemas.openxmlformats.org/drawingml/2006/picture" xmlns:r="http://schemas.openxmlformats.org/officeDocument/2006/relationships" xmlns:s="http://schemas.openxmlformats.org/officeDocument/2006/sharedTypes" xmlns:sl="http://schemas.openxmlformats.org/schemaLibrary/2006/main" xmlns:v="urn:schemas-microsoft-com:vml" xmlns:w="http://schemas.openxmlformats.org/wordprocessingml/2006/main" xmlns:w10="urn:schemas-microsoft-com:office:word" xmlns:w14="http://schemas.microsoft.com/office/word/2010/wordml" xmlns:w15="http://schemas.microsoft.com/office/word/2012/wordml" xmlns:wp="http://schemas.openxmlformats.org/drawingml/2006/wordprocessingDrawing" xmlns:wpg="http://schemas.microsoft.com/office/word/2010/wordprocessingGroup" xmlns:wps="http://schemas.microsoft.com/office/word/2010/wordprocessingShape" xmlns:x="urn:schemas-microsoft-com:office:excel" xmlns:x14="http://schemas.microsoft.com/office/spreadsheetml/2009/9/main" xmlns:xdr="http://schemas.openxmlformats.org/drawingml/2006/spreadsheetDrawing" xmlns:xm="http://schemas.microsoft.com/office/excel/2006/main" mc:Ignorable="co co-ooxml w14 x14 w15" showMasterSp="true">
  <p:cSld name="">
    <p:spTree>
      <p:nvGrpSpPr>
        <p:cNvPr hidden="false" id="81" name="GroupShape 81"/>
        <p:cNvGrpSpPr/>
        <p:nvPr isPhoto="false"/>
      </p:nvGrpSpPr>
      <p:grpSpPr>
        <a:xfrm flipH="false" flipV="false" rot="0">
          <a:off x="0" y="0"/>
          <a:ext cx="0" cy="0"/>
          <a:chOff x="0" y="0"/>
          <a:chExt cx="0" cy="0"/>
        </a:xfrm>
      </p:grpSpPr>
      <p:sp>
        <p:nvSpPr>
          <p:cNvPr hidden="false" id="82" name="Shape 82"/>
          <p:cNvSpPr txBox="true"/>
          <p:nvPr isPhoto="false">
            <p:ph idx="1" type="body"/>
          </p:nvPr>
        </p:nvSpPr>
        <p:spPr>
          <a:xfrm flipH="false" flipV="false" rot="0">
            <a:off x="609600" y="1219200"/>
            <a:ext cx="10972800" cy="1219201"/>
          </a:xfrm>
          <a:prstGeom prst="rect">
            <a:avLst/>
          </a:prstGeom>
        </p:spPr>
        <p:txBody>
          <a:bodyPr anchor="ctr">
            <a:normAutofit fontScale="100%" lnSpcReduction="0%"/>
          </a:bodyPr>
          <a:lstStyle>
            <a:defPPr/>
            <a:lvl1pPr lvl="0"/>
          </a:lstStyle>
          <a:p>
            <a:pPr indent="0" marL="0">
              <a:buNone/>
            </a:pPr>
            <a:endParaRPr sz="1200">
              <a:latin typeface="Calibri"/>
              <a:ea typeface="Calibri"/>
              <a:cs typeface="Calibri"/>
            </a:endParaRPr>
          </a:p>
          <a:p>
            <a:pPr indent="0" marL="0">
              <a:buNone/>
            </a:pPr>
            <a:endParaRPr sz="1200"/>
          </a:p>
        </p:txBody>
      </p:sp>
      <p:sp>
        <p:nvSpPr>
          <p:cNvPr hidden="false" id="83" name="Shape 83"/>
          <p:cNvSpPr txBox="true"/>
          <p:nvPr isPhoto="false">
            <p:ph idx="0" type="title"/>
          </p:nvPr>
        </p:nvSpPr>
        <p:spPr>
          <a:xfrm flipH="false" flipV="false" rot="0">
            <a:off x="838200" y="0"/>
            <a:ext cx="10515600" cy="381000"/>
          </a:xfrm>
          <a:prstGeom prst="rect">
            <a:avLst/>
          </a:prstGeom>
        </p:spPr>
        <p:txBody>
          <a:bodyPr anchor="t">
            <a:noAutofit/>
          </a:bodyPr>
          <a:lstStyle>
            <a:defPPr/>
            <a:lvl1pPr lvl="0"/>
          </a:lstStyle>
          <a:p>
            <a:pPr algn="ctr"/>
            <a:r>
              <a:rPr b="true" sz="2000"/>
              <a:t>Планирование и обоснование закупки</a:t>
            </a:r>
            <a:br>
              <a:rPr b="true" sz="2000"/>
            </a:br>
            <a:endParaRPr b="true" sz="2000"/>
          </a:p>
        </p:txBody>
      </p:sp>
      <p:sp>
        <p:nvSpPr>
          <p:cNvPr hidden="false" id="84" name="Shape 84"/>
          <p:cNvSpPr txBox="false"/>
          <p:nvPr isPhoto="false"/>
        </p:nvSpPr>
        <p:spPr>
          <a:xfrm flipH="false" flipV="false" rot="0">
            <a:off x="304800" y="304800"/>
            <a:ext cx="11582400" cy="830997"/>
          </a:xfrm>
          <a:prstGeom prst="rect">
            <a:avLst/>
          </a:prstGeom>
        </p:spPr>
        <p:txBody>
          <a:bodyPr bIns="45720" lIns="91440" rIns="91440" tIns="45720" wrap="square">
            <a:spAutoFit/>
          </a:bodyPr>
          <a:p>
            <a:pPr algn="l" indent="0" marL="0"/>
            <a:r>
              <a:rPr sz="120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 План-график формируется в форме электронного документа по форме согласно приложению и утверждается посредством подписания усиленной квалифицированной электронной подписью лица, имеющего право действовать от имени заказчика. </a:t>
            </a:r>
            <a:endParaRPr sz="1200">
              <a:solidFill>
                <a:schemeClr val="tx1"/>
              </a:solidFill>
              <a:latin typeface="Times New Roman"/>
              <a:ea typeface="Times New Roman"/>
              <a:cs typeface="Times New Roman"/>
            </a:endParaRPr>
          </a:p>
          <a:p>
            <a:pPr algn="l" indent="0" marL="0"/>
            <a:r>
              <a:rPr sz="120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Планы-графики формируются на срок, соответствующий сроку действия закона о бюджете / муниципального правового акта представительного органа муниципального образования о местном бюджете на очередной финансовый год и плановый период (бюджет на 3 года → план-график на 3 года).</a:t>
            </a:r>
            <a:endParaRPr sz="1200">
              <a:solidFill>
                <a:schemeClr val="tx1"/>
              </a:solidFill>
              <a:latin typeface="Times New Roman"/>
              <a:ea typeface="Times New Roman"/>
              <a:cs typeface="Times New Roman"/>
            </a:endParaRPr>
          </a:p>
        </p:txBody>
      </p:sp>
    </p:spTree>
  </p:cSld>
</p:sld>
</file>

<file path=ppt/slides/slide4.xml><?xml version="1.0" encoding="utf-8"?>
<p:sld xmlns:a="http://schemas.openxmlformats.org/drawingml/2006/main" xmlns:a15="http://schemas.microsoft.com/office/drawing/2012/main" xmlns:asvg="http://schemas.microsoft.com/office/drawing/2016/SVG/main" xmlns:c="http://schemas.openxmlformats.org/drawingml/2006/chart" xmlns:co="http://ncloudtech.com" xmlns:co-ooxml="http://ncloudtech.com/ooxml" xmlns:m="http://schemas.openxmlformats.org/officeDocument/2006/math" xmlns:mc="http://schemas.openxmlformats.org/markup-compatibility/2006" xmlns:o="urn:schemas-microsoft-com:office:office" xmlns:p="http://schemas.openxmlformats.org/presentationml/2006/main" xmlns:pic="http://schemas.openxmlformats.org/drawingml/2006/picture" xmlns:r="http://schemas.openxmlformats.org/officeDocument/2006/relationships" xmlns:s="http://schemas.openxmlformats.org/officeDocument/2006/sharedTypes" xmlns:sl="http://schemas.openxmlformats.org/schemaLibrary/2006/main" xmlns:v="urn:schemas-microsoft-com:vml" xmlns:w="http://schemas.openxmlformats.org/wordprocessingml/2006/main" xmlns:w10="urn:schemas-microsoft-com:office:word" xmlns:w14="http://schemas.microsoft.com/office/word/2010/wordml" xmlns:w15="http://schemas.microsoft.com/office/word/2012/wordml" xmlns:wp="http://schemas.openxmlformats.org/drawingml/2006/wordprocessingDrawing" xmlns:wpg="http://schemas.microsoft.com/office/word/2010/wordprocessingGroup" xmlns:wps="http://schemas.microsoft.com/office/word/2010/wordprocessingShape" xmlns:x="urn:schemas-microsoft-com:office:excel" xmlns:x14="http://schemas.microsoft.com/office/spreadsheetml/2009/9/main" xmlns:xdr="http://schemas.openxmlformats.org/drawingml/2006/spreadsheetDrawing" xmlns:xm="http://schemas.microsoft.com/office/excel/2006/main" mc:Ignorable="co co-ooxml w14 x14 w15" showMasterSp="true">
  <p:cSld name="">
    <p:spTree>
      <p:nvGrpSpPr>
        <p:cNvPr hidden="false" id="85" name="GroupShape 85"/>
        <p:cNvGrpSpPr/>
        <p:nvPr isPhoto="false"/>
      </p:nvGrpSpPr>
      <p:grpSpPr>
        <a:xfrm flipH="false" flipV="false" rot="0">
          <a:off x="0" y="0"/>
          <a:ext cx="0" cy="0"/>
          <a:chOff x="0" y="0"/>
          <a:chExt cx="0" cy="0"/>
        </a:xfrm>
      </p:grpSpPr>
      <p:sp>
        <p:nvSpPr>
          <p:cNvPr hidden="false" id="86" name="Shape 86"/>
          <p:cNvSpPr txBox="true"/>
          <p:nvPr isPhoto="false">
            <p:ph idx="0" type="title"/>
          </p:nvPr>
        </p:nvSpPr>
        <p:spPr>
          <a:xfrm flipH="false" flipV="false" rot="0">
            <a:off x="838200" y="365125"/>
            <a:ext cx="10515600" cy="1463675"/>
          </a:xfrm>
          <a:prstGeom prst="rect">
            <a:avLst/>
          </a:prstGeom>
        </p:spPr>
        <p:txBody>
          <a:bodyPr>
            <a:normAutofit fontScale="100%" lnSpcReduction="0%"/>
          </a:bodyPr>
          <a:lstStyle>
            <a:defPPr/>
            <a:lvl1pPr lvl="0"/>
          </a:lstStyle>
          <a:p>
            <a:pPr>
              <a:lnSpc>
                <a:spcPct val="100000"/>
              </a:lnSpc>
              <a:spcBef>
                <a:spcPts val="0"/>
              </a:spcBef>
            </a:pPr>
            <a:r>
              <a:rPr b="true" sz="1400">
                <a:latin typeface="Times New Roman"/>
                <a:ea typeface="Times New Roman"/>
                <a:cs typeface="Times New Roman"/>
              </a:rPr>
              <a:t>Расчет и обоснование начальной (максимальной) цены контракта на поставку бумаги для офисной техники формата А 4</a:t>
            </a:r>
            <a:br>
              <a:rPr b="true" sz="1400">
                <a:latin typeface="Times New Roman"/>
                <a:ea typeface="Times New Roman"/>
                <a:cs typeface="Times New Roman"/>
              </a:rPr>
            </a:br>
            <a:r>
              <a:rPr sz="1400">
                <a:latin typeface="Times New Roman"/>
                <a:ea typeface="Times New Roman"/>
                <a:cs typeface="Times New Roman"/>
              </a:rPr>
              <a:t>Расчет начальной (максимальной) цены контракта на поставку офисной бумаги  для нужд Управления специальной связи и информации Федеральной службы охраны Российской Федерации в Дальневосточном федеральном округе осуществлен методом сопоставимых рыночных цен (анализ рынка) как основной метод, указанный в статье 22 Федерального закона от 05 апреля 2013 г. № 44-ФЗ «О контрактной системе в сфере закупок товаров, работ, услуг для обеспечения государственных и муниципальных нужд»: Направлено пять запросов для представления коммерческих предложений потенциальным поставщикам. Получено три ответа с указанием цен на бумагу формата А 4:</a:t>
            </a:r>
            <a:br>
              <a:rPr sz="1400"/>
            </a:br>
            <a:endParaRPr sz="1400"/>
          </a:p>
        </p:txBody>
      </p:sp>
      <p:sp>
        <p:nvSpPr>
          <p:cNvPr hidden="false" id="87" name="Shape 87"/>
          <p:cNvSpPr txBox="true"/>
          <p:nvPr isPhoto="false">
            <p:ph idx="1" type="body"/>
          </p:nvPr>
        </p:nvSpPr>
        <p:spPr>
          <a:xfrm flipH="false" flipV="false" rot="0">
            <a:off x="838200" y="3810000"/>
            <a:ext cx="10515600" cy="2366963"/>
          </a:xfrm>
          <a:prstGeom prst="rect">
            <a:avLst/>
          </a:prstGeom>
        </p:spPr>
        <p:txBody>
          <a:bodyPr>
            <a:normAutofit fontScale="100%" lnSpcReduction="0%"/>
          </a:bodyPr>
          <a:lstStyle>
            <a:defPPr/>
            <a:lvl1pPr lvl="0"/>
          </a:lstStyle>
          <a:p>
            <a:pPr>
              <a:lnSpc>
                <a:spcPct val="120000"/>
              </a:lnSpc>
              <a:spcBef>
                <a:spcPts val="0"/>
              </a:spcBef>
              <a:buNone/>
            </a:pPr>
            <a:r>
              <a:rPr sz="1400">
                <a:latin typeface="Times New Roman"/>
                <a:ea typeface="Times New Roman"/>
                <a:cs typeface="Times New Roman"/>
              </a:rPr>
              <a:t>В целях определения однородности совокупности значений выявленных цен, используемых в расчете Н(М)ЦК, определяем коэффициент вариации. Коэффициент вариации рассчитывается по формуле:</a:t>
            </a:r>
            <a:r>
              <a:rPr sz="1400">
                <a:latin typeface="Times New Roman"/>
                <a:ea typeface="Times New Roman"/>
                <a:cs typeface="Times New Roman"/>
              </a:rPr>
              <a:t>Var</a:t>
            </a:r>
            <a:r>
              <a:rPr sz="1400">
                <a:latin typeface="Times New Roman"/>
                <a:ea typeface="Times New Roman"/>
                <a:cs typeface="Times New Roman"/>
              </a:rPr>
              <a:t> = </a:t>
            </a:r>
            <a:r>
              <a:rPr sz="1400">
                <a:latin typeface="Times New Roman"/>
                <a:ea typeface="Times New Roman"/>
                <a:cs typeface="Times New Roman"/>
              </a:rPr>
              <a:t>s</a:t>
            </a:r>
            <a:r>
              <a:rPr sz="1400">
                <a:latin typeface="Times New Roman"/>
                <a:ea typeface="Times New Roman"/>
                <a:cs typeface="Times New Roman"/>
              </a:rPr>
              <a:t>/&lt;</a:t>
            </a:r>
            <a:r>
              <a:rPr sz="1400">
                <a:latin typeface="Times New Roman"/>
                <a:ea typeface="Times New Roman"/>
                <a:cs typeface="Times New Roman"/>
              </a:rPr>
              <a:t>ц</a:t>
            </a:r>
            <a:r>
              <a:rPr sz="1400">
                <a:latin typeface="Times New Roman"/>
                <a:ea typeface="Times New Roman"/>
                <a:cs typeface="Times New Roman"/>
              </a:rPr>
              <a:t>&gt;*100, где: </a:t>
            </a:r>
            <a:r>
              <a:rPr sz="1400">
                <a:latin typeface="Times New Roman"/>
                <a:ea typeface="Times New Roman"/>
                <a:cs typeface="Times New Roman"/>
              </a:rPr>
              <a:t>Var</a:t>
            </a:r>
            <a:r>
              <a:rPr sz="1400">
                <a:latin typeface="Times New Roman"/>
                <a:ea typeface="Times New Roman"/>
                <a:cs typeface="Times New Roman"/>
              </a:rPr>
              <a:t> – коэффициент вариации;</a:t>
            </a:r>
            <a:endParaRPr sz="1400">
              <a:latin typeface="Times New Roman"/>
              <a:ea typeface="Times New Roman"/>
              <a:cs typeface="Times New Roman"/>
            </a:endParaRPr>
          </a:p>
          <a:p>
            <a:pPr>
              <a:lnSpc>
                <a:spcPct val="120000"/>
              </a:lnSpc>
              <a:spcBef>
                <a:spcPts val="0"/>
              </a:spcBef>
              <a:buNone/>
            </a:pPr>
            <a:r>
              <a:rPr sz="1400">
                <a:latin typeface="Times New Roman"/>
                <a:ea typeface="Times New Roman"/>
                <a:cs typeface="Times New Roman"/>
              </a:rPr>
              <a:t> – среднее квадратичное отклонение;  – цена единицы товара, указанная в источнике с номером </a:t>
            </a:r>
            <a:r>
              <a:rPr sz="1400">
                <a:latin typeface="Times New Roman"/>
                <a:ea typeface="Times New Roman"/>
                <a:cs typeface="Times New Roman"/>
              </a:rPr>
              <a:t>i</a:t>
            </a:r>
            <a:r>
              <a:rPr sz="1400">
                <a:latin typeface="Times New Roman"/>
                <a:ea typeface="Times New Roman"/>
                <a:cs typeface="Times New Roman"/>
              </a:rPr>
              <a:t>;  – средняя арифметическая величина цены единицы товара; </a:t>
            </a:r>
            <a:r>
              <a:rPr sz="1400">
                <a:latin typeface="Times New Roman"/>
                <a:ea typeface="Times New Roman"/>
                <a:cs typeface="Times New Roman"/>
              </a:rPr>
              <a:t>n</a:t>
            </a:r>
            <a:r>
              <a:rPr sz="1400">
                <a:latin typeface="Times New Roman"/>
                <a:ea typeface="Times New Roman"/>
                <a:cs typeface="Times New Roman"/>
              </a:rPr>
              <a:t> – количество значений, используемых в расчете.</a:t>
            </a:r>
            <a:endParaRPr sz="1400">
              <a:latin typeface="Times New Roman"/>
              <a:ea typeface="Times New Roman"/>
              <a:cs typeface="Times New Roman"/>
            </a:endParaRPr>
          </a:p>
          <a:p>
            <a:pPr>
              <a:lnSpc>
                <a:spcPct val="120000"/>
              </a:lnSpc>
              <a:spcBef>
                <a:spcPts val="0"/>
              </a:spcBef>
              <a:buNone/>
            </a:pPr>
            <a:r>
              <a:rPr sz="1400">
                <a:latin typeface="Times New Roman"/>
                <a:ea typeface="Times New Roman"/>
                <a:cs typeface="Times New Roman"/>
              </a:rPr>
              <a:t>Таким образом, значение коэффициента вариации не превышает 33%, совокупность ценовых значений является однородной.</a:t>
            </a:r>
            <a:endParaRPr sz="1400">
              <a:latin typeface="Times New Roman"/>
              <a:ea typeface="Times New Roman"/>
              <a:cs typeface="Times New Roman"/>
            </a:endParaRPr>
          </a:p>
          <a:p>
            <a:pPr>
              <a:lnSpc>
                <a:spcPct val="120000"/>
              </a:lnSpc>
              <a:spcBef>
                <a:spcPts val="0"/>
              </a:spcBef>
              <a:buNone/>
            </a:pPr>
            <a:r>
              <a:rPr sz="1400">
                <a:latin typeface="Times New Roman"/>
                <a:ea typeface="Times New Roman"/>
                <a:cs typeface="Times New Roman"/>
              </a:rPr>
              <a:t>Н(М)ЦК методом сопоставимых рыночных цен (анализа рынка) определяется по формуле:</a:t>
            </a:r>
            <a:endParaRPr sz="1400">
              <a:latin typeface="Times New Roman"/>
              <a:ea typeface="Times New Roman"/>
              <a:cs typeface="Times New Roman"/>
            </a:endParaRPr>
          </a:p>
          <a:p>
            <a:pPr>
              <a:lnSpc>
                <a:spcPct val="120000"/>
              </a:lnSpc>
              <a:spcBef>
                <a:spcPts val="0"/>
              </a:spcBef>
              <a:buNone/>
            </a:pPr>
            <a:r>
              <a:rPr sz="1400">
                <a:latin typeface="Times New Roman"/>
                <a:ea typeface="Times New Roman"/>
                <a:cs typeface="Times New Roman"/>
              </a:rPr>
              <a:t>Н(М)</a:t>
            </a:r>
            <a:r>
              <a:rPr sz="1400">
                <a:latin typeface="Times New Roman"/>
                <a:ea typeface="Times New Roman"/>
                <a:cs typeface="Times New Roman"/>
              </a:rPr>
              <a:t>ЦК</a:t>
            </a:r>
            <a:r>
              <a:rPr baseline="-25000" sz="1400">
                <a:latin typeface="Times New Roman"/>
                <a:ea typeface="Times New Roman"/>
                <a:cs typeface="Times New Roman"/>
              </a:rPr>
              <a:t>рын</a:t>
            </a:r>
            <a:r>
              <a:rPr sz="1400">
                <a:latin typeface="Times New Roman"/>
                <a:ea typeface="Times New Roman"/>
                <a:cs typeface="Times New Roman"/>
              </a:rPr>
              <a:t>=</a:t>
            </a:r>
            <a:r>
              <a:rPr sz="1400">
                <a:latin typeface="Times New Roman"/>
                <a:ea typeface="Times New Roman"/>
                <a:cs typeface="Times New Roman"/>
              </a:rPr>
              <a:t>V</a:t>
            </a:r>
            <a:r>
              <a:rPr sz="1400">
                <a:latin typeface="Times New Roman"/>
                <a:ea typeface="Times New Roman"/>
                <a:cs typeface="Times New Roman"/>
              </a:rPr>
              <a:t>/</a:t>
            </a:r>
            <a:r>
              <a:rPr sz="1400">
                <a:latin typeface="Times New Roman"/>
                <a:ea typeface="Times New Roman"/>
                <a:cs typeface="Times New Roman"/>
              </a:rPr>
              <a:t>n</a:t>
            </a:r>
            <a:r>
              <a:rPr sz="1400">
                <a:latin typeface="Times New Roman"/>
                <a:ea typeface="Times New Roman"/>
                <a:cs typeface="Times New Roman"/>
              </a:rPr>
              <a:t>* , </a:t>
            </a:r>
            <a:r>
              <a:rPr sz="1400">
                <a:latin typeface="Times New Roman"/>
                <a:ea typeface="Times New Roman"/>
                <a:cs typeface="Times New Roman"/>
              </a:rPr>
              <a:t>где:Н</a:t>
            </a:r>
            <a:r>
              <a:rPr sz="1400">
                <a:latin typeface="Times New Roman"/>
                <a:ea typeface="Times New Roman"/>
                <a:cs typeface="Times New Roman"/>
              </a:rPr>
              <a:t>(М)</a:t>
            </a:r>
            <a:r>
              <a:rPr sz="1400">
                <a:latin typeface="Times New Roman"/>
                <a:ea typeface="Times New Roman"/>
                <a:cs typeface="Times New Roman"/>
              </a:rPr>
              <a:t>ЦК</a:t>
            </a:r>
            <a:r>
              <a:rPr baseline="-25000" sz="1400">
                <a:latin typeface="Times New Roman"/>
                <a:ea typeface="Times New Roman"/>
                <a:cs typeface="Times New Roman"/>
              </a:rPr>
              <a:t>рын</a:t>
            </a:r>
            <a:r>
              <a:rPr sz="1400">
                <a:latin typeface="Times New Roman"/>
                <a:ea typeface="Times New Roman"/>
                <a:cs typeface="Times New Roman"/>
              </a:rPr>
              <a:t> – Н(М)ЦК, определяемая методом сопоставимых рыночных цен (анализа рынка);</a:t>
            </a:r>
            <a:endParaRPr sz="1400">
              <a:latin typeface="Times New Roman"/>
              <a:ea typeface="Times New Roman"/>
              <a:cs typeface="Times New Roman"/>
            </a:endParaRPr>
          </a:p>
          <a:p>
            <a:pPr>
              <a:lnSpc>
                <a:spcPct val="120000"/>
              </a:lnSpc>
              <a:spcBef>
                <a:spcPts val="0"/>
              </a:spcBef>
              <a:buNone/>
            </a:pPr>
            <a:r>
              <a:rPr sz="1400">
                <a:latin typeface="Times New Roman"/>
                <a:ea typeface="Times New Roman"/>
                <a:cs typeface="Times New Roman"/>
              </a:rPr>
              <a:t>V</a:t>
            </a:r>
            <a:r>
              <a:rPr sz="1400">
                <a:latin typeface="Times New Roman"/>
                <a:ea typeface="Times New Roman"/>
                <a:cs typeface="Times New Roman"/>
              </a:rPr>
              <a:t> – объем товара; </a:t>
            </a:r>
            <a:r>
              <a:rPr sz="1400">
                <a:latin typeface="Times New Roman"/>
                <a:ea typeface="Times New Roman"/>
                <a:cs typeface="Times New Roman"/>
              </a:rPr>
              <a:t>n</a:t>
            </a:r>
            <a:r>
              <a:rPr sz="1400">
                <a:latin typeface="Times New Roman"/>
                <a:ea typeface="Times New Roman"/>
                <a:cs typeface="Times New Roman"/>
              </a:rPr>
              <a:t> – количество поставщиков, цены которых использовались при расчете; </a:t>
            </a:r>
            <a:r>
              <a:rPr sz="1400">
                <a:latin typeface="Times New Roman"/>
                <a:ea typeface="Times New Roman"/>
                <a:cs typeface="Times New Roman"/>
              </a:rPr>
              <a:t>ц</a:t>
            </a:r>
            <a:r>
              <a:rPr baseline="-25000" sz="1400">
                <a:latin typeface="Times New Roman"/>
                <a:ea typeface="Times New Roman"/>
                <a:cs typeface="Times New Roman"/>
              </a:rPr>
              <a:t>i</a:t>
            </a:r>
            <a:r>
              <a:rPr sz="1400">
                <a:latin typeface="Times New Roman"/>
                <a:ea typeface="Times New Roman"/>
                <a:cs typeface="Times New Roman"/>
              </a:rPr>
              <a:t> – цена товара.</a:t>
            </a:r>
            <a:endParaRPr sz="1400">
              <a:latin typeface="Times New Roman"/>
              <a:ea typeface="Times New Roman"/>
              <a:cs typeface="Times New Roman"/>
            </a:endParaRPr>
          </a:p>
          <a:p>
            <a:pPr>
              <a:lnSpc>
                <a:spcPct val="120000"/>
              </a:lnSpc>
              <a:spcBef>
                <a:spcPts val="0"/>
              </a:spcBef>
              <a:buNone/>
            </a:pPr>
            <a:r>
              <a:rPr sz="1400">
                <a:latin typeface="Times New Roman"/>
                <a:ea typeface="Times New Roman"/>
                <a:cs typeface="Times New Roman"/>
              </a:rPr>
              <a:t>Начальная (максимальная) цена контракта </a:t>
            </a:r>
            <a:r>
              <a:rPr sz="1400">
                <a:latin typeface="Times New Roman"/>
                <a:ea typeface="Times New Roman"/>
                <a:cs typeface="Times New Roman"/>
              </a:rPr>
              <a:t>составляет:Н</a:t>
            </a:r>
            <a:r>
              <a:rPr sz="1400">
                <a:latin typeface="Times New Roman"/>
                <a:ea typeface="Times New Roman"/>
                <a:cs typeface="Times New Roman"/>
              </a:rPr>
              <a:t>(М)</a:t>
            </a:r>
            <a:r>
              <a:rPr sz="1400">
                <a:latin typeface="Times New Roman"/>
                <a:ea typeface="Times New Roman"/>
                <a:cs typeface="Times New Roman"/>
              </a:rPr>
              <a:t>ЦК</a:t>
            </a:r>
            <a:r>
              <a:rPr baseline="-25000" sz="1400">
                <a:latin typeface="Times New Roman"/>
                <a:ea typeface="Times New Roman"/>
                <a:cs typeface="Times New Roman"/>
              </a:rPr>
              <a:t>рын</a:t>
            </a:r>
            <a:r>
              <a:rPr sz="1400">
                <a:latin typeface="Times New Roman"/>
                <a:ea typeface="Times New Roman"/>
                <a:cs typeface="Times New Roman"/>
              </a:rPr>
              <a:t>=</a:t>
            </a:r>
            <a:r>
              <a:rPr b="true" sz="1400">
                <a:latin typeface="Times New Roman"/>
                <a:ea typeface="Times New Roman"/>
                <a:cs typeface="Times New Roman"/>
              </a:rPr>
              <a:t> </a:t>
            </a:r>
            <a:r>
              <a:rPr sz="1400">
                <a:latin typeface="Times New Roman"/>
                <a:ea typeface="Times New Roman"/>
                <a:cs typeface="Times New Roman"/>
              </a:rPr>
              <a:t>96000 рублей.</a:t>
            </a:r>
            <a:endParaRPr sz="1400">
              <a:latin typeface="Times New Roman"/>
              <a:ea typeface="Times New Roman"/>
              <a:cs typeface="Times New Roman"/>
            </a:endParaRPr>
          </a:p>
          <a:p>
            <a:pPr>
              <a:lnSpc>
                <a:spcPct val="120000"/>
              </a:lnSpc>
              <a:spcBef>
                <a:spcPts val="0"/>
              </a:spcBef>
              <a:buNone/>
            </a:pPr>
            <a:r>
              <a:rPr sz="1400">
                <a:latin typeface="Times New Roman"/>
                <a:ea typeface="Times New Roman"/>
                <a:cs typeface="Times New Roman"/>
              </a:rPr>
              <a:t>Изучение рынка (обоснование НМЦК) произвел сотрудник контрактной службы: </a:t>
            </a:r>
            <a:r>
              <a:rPr sz="1400">
                <a:latin typeface="Times New Roman"/>
                <a:ea typeface="Times New Roman"/>
                <a:cs typeface="Times New Roman"/>
              </a:rPr>
              <a:t>Клименко</a:t>
            </a:r>
            <a:r>
              <a:rPr sz="1400">
                <a:latin typeface="Times New Roman"/>
                <a:ea typeface="Times New Roman"/>
                <a:cs typeface="Times New Roman"/>
              </a:rPr>
              <a:t> А.А.</a:t>
            </a:r>
            <a:endParaRPr sz="1400">
              <a:latin typeface="Times New Roman"/>
              <a:ea typeface="Times New Roman"/>
              <a:cs typeface="Times New Roman"/>
            </a:endParaRPr>
          </a:p>
          <a:p>
            <a:pPr>
              <a:buNone/>
            </a:pPr>
            <a:endParaRPr b="true"/>
          </a:p>
        </p:txBody>
      </p:sp>
    </p:spTree>
  </p:cSld>
</p:sld>
</file>

<file path=ppt/slides/slide5.xml><?xml version="1.0" encoding="utf-8"?>
<p:sld xmlns:a="http://schemas.openxmlformats.org/drawingml/2006/main" xmlns:a15="http://schemas.microsoft.com/office/drawing/2012/main" xmlns:asvg="http://schemas.microsoft.com/office/drawing/2016/SVG/main" xmlns:c="http://schemas.openxmlformats.org/drawingml/2006/chart" xmlns:co="http://ncloudtech.com" xmlns:co-ooxml="http://ncloudtech.com/ooxml" xmlns:m="http://schemas.openxmlformats.org/officeDocument/2006/math" xmlns:mc="http://schemas.openxmlformats.org/markup-compatibility/2006" xmlns:o="urn:schemas-microsoft-com:office:office" xmlns:p="http://schemas.openxmlformats.org/presentationml/2006/main" xmlns:pic="http://schemas.openxmlformats.org/drawingml/2006/picture" xmlns:r="http://schemas.openxmlformats.org/officeDocument/2006/relationships" xmlns:s="http://schemas.openxmlformats.org/officeDocument/2006/sharedTypes" xmlns:sl="http://schemas.openxmlformats.org/schemaLibrary/2006/main" xmlns:v="urn:schemas-microsoft-com:vml" xmlns:w="http://schemas.openxmlformats.org/wordprocessingml/2006/main" xmlns:w10="urn:schemas-microsoft-com:office:word" xmlns:w14="http://schemas.microsoft.com/office/word/2010/wordml" xmlns:w15="http://schemas.microsoft.com/office/word/2012/wordml" xmlns:wp="http://schemas.openxmlformats.org/drawingml/2006/wordprocessingDrawing" xmlns:wpg="http://schemas.microsoft.com/office/word/2010/wordprocessingGroup" xmlns:wps="http://schemas.microsoft.com/office/word/2010/wordprocessingShape" xmlns:x="urn:schemas-microsoft-com:office:excel" xmlns:x14="http://schemas.microsoft.com/office/spreadsheetml/2009/9/main" xmlns:xdr="http://schemas.openxmlformats.org/drawingml/2006/spreadsheetDrawing" xmlns:xm="http://schemas.microsoft.com/office/excel/2006/main" mc:Ignorable="co co-ooxml w14 x14 w15" showMasterSp="true">
  <p:cSld name="">
    <p:spTree>
      <p:nvGrpSpPr>
        <p:cNvPr hidden="false" id="88" name="GroupShape 88"/>
        <p:cNvGrpSpPr/>
        <p:nvPr isPhoto="false"/>
      </p:nvGrpSpPr>
      <p:grpSpPr>
        <a:xfrm flipH="false" flipV="false" rot="0">
          <a:off x="0" y="0"/>
          <a:ext cx="0" cy="0"/>
          <a:chOff x="0" y="0"/>
          <a:chExt cx="0" cy="0"/>
        </a:xfrm>
      </p:grpSpPr>
      <p:sp>
        <p:nvSpPr>
          <p:cNvPr hidden="false" id="89" name="Shape 89"/>
          <p:cNvSpPr txBox="true"/>
          <p:nvPr isPhoto="false">
            <p:ph idx="0" type="title"/>
          </p:nvPr>
        </p:nvSpPr>
        <p:spPr>
          <a:xfrm flipH="false" flipV="false" rot="0">
            <a:off x="838200" y="365125"/>
            <a:ext cx="10515600" cy="396875"/>
          </a:xfrm>
          <a:prstGeom prst="rect">
            <a:avLst/>
          </a:prstGeom>
        </p:spPr>
        <p:txBody>
          <a:bodyPr>
            <a:normAutofit fontScale="100%" lnSpcReduction="0%"/>
          </a:bodyPr>
          <a:lstStyle>
            <a:defPPr/>
            <a:lvl1pPr lvl="0"/>
          </a:lstStyle>
          <a:p>
            <a:pPr algn="ctr"/>
            <a:r>
              <a:rPr b="true" sz="2200">
                <a:latin typeface="Times New Roman"/>
                <a:ea typeface="Times New Roman"/>
                <a:cs typeface="Times New Roman"/>
              </a:rPr>
              <a:t>Описание объекта закупки</a:t>
            </a:r>
            <a:endParaRPr b="true" sz="2200">
              <a:latin typeface="Times New Roman"/>
              <a:ea typeface="Times New Roman"/>
              <a:cs typeface="Times New Roman"/>
            </a:endParaRPr>
          </a:p>
        </p:txBody>
      </p:sp>
    </p:spTree>
  </p:cSld>
</p:sld>
</file>

<file path=ppt/slides/slide6.xml><?xml version="1.0" encoding="utf-8"?>
<p:sld xmlns:a="http://schemas.openxmlformats.org/drawingml/2006/main" xmlns:a15="http://schemas.microsoft.com/office/drawing/2012/main" xmlns:asvg="http://schemas.microsoft.com/office/drawing/2016/SVG/main" xmlns:c="http://schemas.openxmlformats.org/drawingml/2006/chart" xmlns:co="http://ncloudtech.com" xmlns:co-ooxml="http://ncloudtech.com/ooxml" xmlns:m="http://schemas.openxmlformats.org/officeDocument/2006/math" xmlns:mc="http://schemas.openxmlformats.org/markup-compatibility/2006" xmlns:o="urn:schemas-microsoft-com:office:office" xmlns:p="http://schemas.openxmlformats.org/presentationml/2006/main" xmlns:pic="http://schemas.openxmlformats.org/drawingml/2006/picture" xmlns:r="http://schemas.openxmlformats.org/officeDocument/2006/relationships" xmlns:s="http://schemas.openxmlformats.org/officeDocument/2006/sharedTypes" xmlns:sl="http://schemas.openxmlformats.org/schemaLibrary/2006/main" xmlns:v="urn:schemas-microsoft-com:vml" xmlns:w="http://schemas.openxmlformats.org/wordprocessingml/2006/main" xmlns:w10="urn:schemas-microsoft-com:office:word" xmlns:w14="http://schemas.microsoft.com/office/word/2010/wordml" xmlns:w15="http://schemas.microsoft.com/office/word/2012/wordml" xmlns:wp="http://schemas.openxmlformats.org/drawingml/2006/wordprocessingDrawing" xmlns:wpg="http://schemas.microsoft.com/office/word/2010/wordprocessingGroup" xmlns:wps="http://schemas.microsoft.com/office/word/2010/wordprocessingShape" xmlns:x="urn:schemas-microsoft-com:office:excel" xmlns:x14="http://schemas.microsoft.com/office/spreadsheetml/2009/9/main" xmlns:xdr="http://schemas.openxmlformats.org/drawingml/2006/spreadsheetDrawing" xmlns:xm="http://schemas.microsoft.com/office/excel/2006/main" mc:Ignorable="co co-ooxml w14 x14 w15" showMasterSp="true">
  <p:cSld name="">
    <p:spTree>
      <p:nvGrpSpPr>
        <p:cNvPr hidden="false" id="90" name="GroupShape 90"/>
        <p:cNvGrpSpPr/>
        <p:nvPr isPhoto="false"/>
      </p:nvGrpSpPr>
      <p:grpSpPr>
        <a:xfrm flipH="false" flipV="false" rot="0">
          <a:off x="0" y="0"/>
          <a:ext cx="0" cy="0"/>
          <a:chOff x="0" y="0"/>
          <a:chExt cx="0" cy="0"/>
        </a:xfrm>
      </p:grpSpPr>
      <p:sp>
        <p:nvSpPr>
          <p:cNvPr hidden="false" id="91" name="Shape 91"/>
          <p:cNvSpPr txBox="true"/>
          <p:nvPr isPhoto="false">
            <p:ph idx="0" type="title"/>
          </p:nvPr>
        </p:nvSpPr>
        <p:spPr>
          <a:xfrm flipH="false" flipV="false" rot="0">
            <a:off x="838200" y="1"/>
            <a:ext cx="10515600" cy="838199"/>
          </a:xfrm>
          <a:prstGeom prst="rect">
            <a:avLst/>
          </a:prstGeom>
        </p:spPr>
        <p:txBody>
          <a:bodyPr>
            <a:normAutofit fontScale="100%" lnSpcReduction="0%"/>
          </a:bodyPr>
          <a:lstStyle>
            <a:defPPr/>
            <a:lvl1pPr lvl="0"/>
          </a:lstStyle>
          <a:p>
            <a:pPr algn="ctr"/>
            <a:r>
              <a:rPr b="true" sz="1600"/>
              <a:t>Особенности проведения выбранной закупки (установление размера обеспечения заявки, контракта, гарантийных обязательств, установление преимуществ, запретов и ограничений, указание сроков проведения закупки)</a:t>
            </a:r>
            <a:endParaRPr b="true" sz="1600"/>
          </a:p>
        </p:txBody>
      </p:sp>
      <p:sp>
        <p:nvSpPr>
          <p:cNvPr hidden="false" id="92" name="Shape 92"/>
          <p:cNvSpPr txBox="true"/>
          <p:nvPr isPhoto="false">
            <p:ph idx="1" type="body"/>
          </p:nvPr>
        </p:nvSpPr>
        <p:spPr>
          <a:xfrm flipH="false" flipV="false" rot="0">
            <a:off x="914400" y="762001"/>
            <a:ext cx="10515600" cy="5410200"/>
          </a:xfrm>
          <a:prstGeom prst="rect">
            <a:avLst/>
          </a:prstGeom>
        </p:spPr>
        <p:txBody>
          <a:bodyPr>
            <a:normAutofit fontScale="100%" lnSpcReduction="0%"/>
          </a:bodyPr>
          <a:lstStyle>
            <a:defPPr/>
            <a:lvl1pPr lvl="0"/>
          </a:lstStyle>
          <a:p>
            <a:pPr>
              <a:lnSpc>
                <a:spcPct val="100000"/>
              </a:lnSpc>
              <a:spcBef>
                <a:spcPts val="0"/>
              </a:spcBef>
              <a:buNone/>
            </a:pPr>
            <a:r>
              <a:rPr b="true" sz="1200">
                <a:latin typeface="Times New Roman"/>
                <a:ea typeface="Times New Roman"/>
                <a:cs typeface="Times New Roman"/>
              </a:rPr>
              <a:t>                                           </a:t>
            </a:r>
            <a:endParaRPr sz="1200">
              <a:latin typeface="Times New Roman"/>
              <a:ea typeface="Times New Roman"/>
              <a:cs typeface="Times New Roman"/>
            </a:endParaRPr>
          </a:p>
          <a:p>
            <a:pPr>
              <a:lnSpc>
                <a:spcPct val="110000"/>
              </a:lnSpc>
              <a:spcBef>
                <a:spcPts val="0"/>
              </a:spcBef>
            </a:pPr>
            <a:endParaRPr sz="1200">
              <a:latin typeface="Times New Roman"/>
              <a:ea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b="true" sz="1200">
              <a:latin typeface="Times New Roman"/>
              <a:ea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0"/>
              </a:spcBef>
              <a:buNone/>
            </a:pPr>
            <a:endParaRPr sz="1200">
              <a:latin typeface="Times New Roman"/>
              <a:ea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0"/>
              </a:spcBef>
              <a:buNone/>
            </a:pPr>
            <a:endParaRPr sz="1200">
              <a:latin typeface="Times New Roman"/>
              <a:ea typeface="Times New Roman"/>
              <a:cs typeface="Times New Roman"/>
            </a:endParaRPr>
          </a:p>
          <a:p>
            <a:endParaRPr sz="1200"/>
          </a:p>
        </p:txBody>
      </p:sp>
      <p:sp>
        <p:nvSpPr>
          <p:cNvPr hidden="false" id="93" name="Shape 93"/>
          <p:cNvSpPr txBox="false"/>
          <p:nvPr isPhoto="false"/>
        </p:nvSpPr>
        <p:spPr>
          <a:xfrm flipH="false" flipV="false" rot="0">
            <a:off x="3985165" y="685800"/>
            <a:ext cx="4221669" cy="369332"/>
          </a:xfrm>
          <a:prstGeom prst="rect">
            <a:avLst/>
          </a:prstGeom>
        </p:spPr>
        <p:txBody>
          <a:bodyPr bIns="45720" lIns="91440" rIns="91440" tIns="45720" wrap="square">
            <a:spAutoFit/>
          </a:bodyPr>
          <a:p>
            <a:pPr algn="l" indent="0" marL="0"/>
            <a:r>
              <a:rPr b="true" sz="180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Запрос котировок в электронной форме</a:t>
            </a:r>
            <a:endParaRPr sz="18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pic>
        <p:nvPicPr>
          <p:cNvPr hidden="false" id="95" name="Shape 95"/>
          <p:cNvPicPr preferRelativeResize="true"/>
          <p:nvPr isPhoto="false"/>
        </p:nvPicPr>
        <p:blipFill>
          <a:blip r:embed="rId1"/>
          <a:stretch/>
        </p:blipFill>
        <p:spPr>
          <a:xfrm flipH="false" flipV="false" rot="0">
            <a:off x="533400" y="1219200"/>
            <a:ext cx="11231563" cy="5257800"/>
          </a:xfrm>
          <a:prstGeom prst="rect">
            <a:avLst/>
          </a:prstGeom>
          <a:ln w="9525">
            <a:noFill/>
            <a:headEnd len="med" type="none" w="med"/>
            <a:tailEnd len="med" type="none" w="med"/>
          </a:ln>
        </p:spPr>
      </p:pic>
    </p:spTree>
  </p:cSld>
</p:sld>
</file>

<file path=ppt/slides/slide7.xml><?xml version="1.0" encoding="utf-8"?>
<p:sld xmlns:a="http://schemas.openxmlformats.org/drawingml/2006/main" xmlns:a15="http://schemas.microsoft.com/office/drawing/2012/main" xmlns:asvg="http://schemas.microsoft.com/office/drawing/2016/SVG/main" xmlns:c="http://schemas.openxmlformats.org/drawingml/2006/chart" xmlns:co="http://ncloudtech.com" xmlns:co-ooxml="http://ncloudtech.com/ooxml" xmlns:m="http://schemas.openxmlformats.org/officeDocument/2006/math" xmlns:mc="http://schemas.openxmlformats.org/markup-compatibility/2006" xmlns:o="urn:schemas-microsoft-com:office:office" xmlns:p="http://schemas.openxmlformats.org/presentationml/2006/main" xmlns:pic="http://schemas.openxmlformats.org/drawingml/2006/picture" xmlns:r="http://schemas.openxmlformats.org/officeDocument/2006/relationships" xmlns:s="http://schemas.openxmlformats.org/officeDocument/2006/sharedTypes" xmlns:sl="http://schemas.openxmlformats.org/schemaLibrary/2006/main" xmlns:v="urn:schemas-microsoft-com:vml" xmlns:w="http://schemas.openxmlformats.org/wordprocessingml/2006/main" xmlns:w10="urn:schemas-microsoft-com:office:word" xmlns:w14="http://schemas.microsoft.com/office/word/2010/wordml" xmlns:w15="http://schemas.microsoft.com/office/word/2012/wordml" xmlns:wp="http://schemas.openxmlformats.org/drawingml/2006/wordprocessingDrawing" xmlns:wpg="http://schemas.microsoft.com/office/word/2010/wordprocessingGroup" xmlns:wps="http://schemas.microsoft.com/office/word/2010/wordprocessingShape" xmlns:x="urn:schemas-microsoft-com:office:excel" xmlns:x14="http://schemas.microsoft.com/office/spreadsheetml/2009/9/main" xmlns:xdr="http://schemas.openxmlformats.org/drawingml/2006/spreadsheetDrawing" xmlns:xm="http://schemas.microsoft.com/office/excel/2006/main" mc:Ignorable="co co-ooxml w14 x14 w15" showMasterSp="true">
  <p:cSld name="">
    <p:spTree>
      <p:nvGrpSpPr>
        <p:cNvPr hidden="false" id="96" name="GroupShape 96"/>
        <p:cNvGrpSpPr/>
        <p:nvPr isPhoto="false"/>
      </p:nvGrpSpPr>
      <p:grpSpPr>
        <a:xfrm flipH="false" flipV="false" rot="0">
          <a:off x="0" y="0"/>
          <a:ext cx="0" cy="0"/>
          <a:chOff x="0" y="0"/>
          <a:chExt cx="0" cy="0"/>
        </a:xfrm>
      </p:grpSpPr>
      <p:sp>
        <p:nvSpPr>
          <p:cNvPr hidden="false" id="97" name="Shape 97"/>
          <p:cNvSpPr txBox="true"/>
          <p:nvPr isPhoto="false">
            <p:ph idx="0" type="title"/>
          </p:nvPr>
        </p:nvSpPr>
        <p:spPr>
          <a:xfrm flipH="false" flipV="false" rot="0">
            <a:off x="838200" y="365125"/>
            <a:ext cx="10515600" cy="320675"/>
          </a:xfrm>
          <a:prstGeom prst="rect">
            <a:avLst/>
          </a:prstGeom>
        </p:spPr>
        <p:txBody>
          <a:bodyPr>
            <a:normAutofit fontScale="100%" lnSpcReduction="0%"/>
          </a:bodyPr>
          <a:lstStyle>
            <a:defPPr/>
            <a:lvl1pPr lvl="0"/>
          </a:lstStyle>
          <a:p/>
        </p:txBody>
      </p:sp>
      <p:sp>
        <p:nvSpPr>
          <p:cNvPr hidden="false" id="98" name="Shape 98"/>
          <p:cNvSpPr txBox="true"/>
          <p:nvPr isPhoto="false">
            <p:ph idx="1" type="body"/>
          </p:nvPr>
        </p:nvSpPr>
        <p:spPr>
          <a:xfrm flipH="false" flipV="false" rot="0">
            <a:off x="838200" y="838200"/>
            <a:ext cx="10515600" cy="5338763"/>
          </a:xfrm>
          <a:prstGeom prst="rect">
            <a:avLst/>
          </a:prstGeom>
        </p:spPr>
        <p:txBody>
          <a:bodyPr>
            <a:normAutofit fontScale="100%" lnSpcReduction="0%"/>
          </a:bodyPr>
          <a:lstStyle>
            <a:defPPr/>
            <a:lvl1pPr lvl="0"/>
          </a:lstStyle>
          <a:p>
            <a:pPr>
              <a:lnSpc>
                <a:spcPct val="100000"/>
              </a:lnSpc>
              <a:spcBef>
                <a:spcPts val="0"/>
              </a:spcBef>
              <a:buNone/>
            </a:pPr>
            <a:r>
              <a:rPr b="true" sz="1200">
                <a:latin typeface="Times New Roman"/>
                <a:ea typeface="Times New Roman"/>
                <a:cs typeface="Times New Roman"/>
              </a:rPr>
              <a:t>Рассчитываем цену закупки под лимит запроса котировок (муниципальный заказчик)</a:t>
            </a:r>
            <a:endParaRPr b="true" sz="1200">
              <a:latin typeface="Times New Roman"/>
              <a:ea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0"/>
              </a:spcBef>
              <a:buNone/>
            </a:pPr>
            <a:r>
              <a:rPr sz="1200">
                <a:latin typeface="Times New Roman"/>
                <a:ea typeface="Times New Roman"/>
                <a:cs typeface="Times New Roman"/>
              </a:rPr>
              <a:t>Высчитать СГОЗ. Доведенное финансирование — 2 </a:t>
            </a:r>
            <a:r>
              <a:rPr sz="1200">
                <a:latin typeface="Times New Roman"/>
                <a:ea typeface="Times New Roman"/>
                <a:cs typeface="Times New Roman"/>
              </a:rPr>
              <a:t>млн</a:t>
            </a:r>
            <a:r>
              <a:rPr sz="1200">
                <a:latin typeface="Times New Roman"/>
                <a:ea typeface="Times New Roman"/>
                <a:cs typeface="Times New Roman"/>
              </a:rPr>
              <a:t> руб. Из них вычтите зарплату — 500 тыс. руб., налоги 400 тыс. руб. и стоимость долгосрочных контрактов — 100 тыс. руб. СГОЗ на закупки составляет 1 </a:t>
            </a:r>
            <a:r>
              <a:rPr sz="1200">
                <a:latin typeface="Times New Roman"/>
                <a:ea typeface="Times New Roman"/>
                <a:cs typeface="Times New Roman"/>
              </a:rPr>
              <a:t>млн</a:t>
            </a:r>
            <a:r>
              <a:rPr sz="1200">
                <a:latin typeface="Times New Roman"/>
                <a:ea typeface="Times New Roman"/>
                <a:cs typeface="Times New Roman"/>
              </a:rPr>
              <a:t> руб.</a:t>
            </a:r>
            <a:endParaRPr sz="1200">
              <a:latin typeface="Times New Roman"/>
              <a:ea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0"/>
              </a:spcBef>
              <a:buNone/>
            </a:pPr>
            <a:r>
              <a:rPr sz="1200">
                <a:latin typeface="Times New Roman"/>
                <a:ea typeface="Times New Roman"/>
                <a:cs typeface="Times New Roman"/>
              </a:rPr>
              <a:t>Высчитать 10% от СГОЗ. 1 </a:t>
            </a:r>
            <a:r>
              <a:rPr sz="1200">
                <a:latin typeface="Times New Roman"/>
                <a:ea typeface="Times New Roman"/>
                <a:cs typeface="Times New Roman"/>
              </a:rPr>
              <a:t>млн</a:t>
            </a:r>
            <a:r>
              <a:rPr sz="1200">
                <a:latin typeface="Times New Roman"/>
                <a:ea typeface="Times New Roman"/>
                <a:cs typeface="Times New Roman"/>
              </a:rPr>
              <a:t> </a:t>
            </a:r>
            <a:r>
              <a:rPr sz="1200">
                <a:latin typeface="Times New Roman"/>
                <a:ea typeface="Times New Roman"/>
                <a:cs typeface="Times New Roman"/>
              </a:rPr>
              <a:t>x</a:t>
            </a:r>
            <a:r>
              <a:rPr sz="1200">
                <a:latin typeface="Times New Roman"/>
                <a:ea typeface="Times New Roman"/>
                <a:cs typeface="Times New Roman"/>
              </a:rPr>
              <a:t> 0,1 = 100 тыс. руб. На эту сумму за год можно провести закупки запросом котировок.</a:t>
            </a:r>
            <a:endParaRPr sz="1200">
              <a:latin typeface="Times New Roman"/>
              <a:ea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0"/>
              </a:spcBef>
              <a:buNone/>
            </a:pPr>
            <a:r>
              <a:rPr sz="1200">
                <a:latin typeface="Times New Roman"/>
                <a:ea typeface="Times New Roman"/>
                <a:cs typeface="Times New Roman"/>
              </a:rPr>
              <a:t>Высчитать сумму заключенных контрактов по запросам котировок. В 2021 году организация уже провела запроса котировок: контракт  — 4 тыс. руб.</a:t>
            </a:r>
            <a:endParaRPr sz="1200">
              <a:latin typeface="Times New Roman"/>
              <a:ea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0"/>
              </a:spcBef>
              <a:buNone/>
            </a:pPr>
            <a:r>
              <a:rPr sz="1200">
                <a:latin typeface="Times New Roman"/>
                <a:ea typeface="Times New Roman"/>
                <a:cs typeface="Times New Roman"/>
              </a:rPr>
              <a:t>Вычесть сумму исполненных контрактов из 10% СГОЗ. Из 10% СГОЗ, который составляет 100 тыс. руб., вычитаем сумму заключенного контракта по итогам запросов котировок в 2021 году. 100 тыс. — 4 тыс. = 96 тыс. руб.</a:t>
            </a:r>
            <a:endParaRPr sz="1200">
              <a:latin typeface="Times New Roman"/>
              <a:ea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0"/>
              </a:spcBef>
              <a:buNone/>
            </a:pPr>
            <a:r>
              <a:rPr sz="1200">
                <a:latin typeface="Times New Roman"/>
                <a:ea typeface="Times New Roman"/>
                <a:cs typeface="Times New Roman"/>
              </a:rPr>
              <a:t>Провести запрос котировок на оставшуюся сумму. У организации остались неизрасходованные лимиты на запрос котировок в размере 96 тыс. руб. Лишь эту сумму можно потратить на запрос котировок до конца года. На закупки сверх этой суммы необходимо выбрать аукцион или конкурс.</a:t>
            </a:r>
            <a:endParaRPr sz="1200">
              <a:latin typeface="Times New Roman"/>
              <a:ea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sz="1200">
              <a:latin typeface="Times New Roman"/>
              <a:ea typeface="Times New Roman"/>
              <a:cs typeface="Times New Roman"/>
            </a:endParaRP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sz="1200">
                <a:latin typeface="Times New Roman"/>
                <a:ea typeface="Times New Roman"/>
                <a:cs typeface="Times New Roman"/>
              </a:rPr>
              <a:t>Закон № 44-ФЗ не предусматривает право заказчика установить требование об обеспечении заявки при проведении запроса котировок в электронной форме.</a:t>
            </a:r>
            <a:endParaRPr sz="1200">
              <a:latin typeface="Times New Roman"/>
              <a:ea typeface="Times New Roman"/>
              <a:cs typeface="Times New Roman"/>
            </a:endParaRP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sz="1200">
                <a:latin typeface="Times New Roman"/>
                <a:ea typeface="Times New Roman"/>
                <a:cs typeface="Times New Roman"/>
              </a:rPr>
              <a:t>Часть 2 ст. 96 Закона № 44-ФЗ предусматривает право, а не обязанность заказчика установить при проведении запроса котировок в электронной форме обеспечение исполнения контракта (если </a:t>
            </a:r>
            <a:r>
              <a:rPr sz="1200">
                <a:latin typeface="Times New Roman"/>
                <a:ea typeface="Times New Roman"/>
                <a:cs typeface="Times New Roman"/>
              </a:rPr>
              <a:t>НМЦк</a:t>
            </a:r>
            <a:r>
              <a:rPr sz="1200">
                <a:latin typeface="Times New Roman"/>
                <a:ea typeface="Times New Roman"/>
                <a:cs typeface="Times New Roman"/>
              </a:rPr>
              <a:t> не превышает 500 000 рублей). Это еще одна отличительная черта запроса котировок от конкурса и аукциона, в которых обеспечение исполнения контракта устанавливается во всех случаях. Однако, принимая во внимание, что с 1 июля 2020 года запрос котировок может проводиться на сумму до 3 000 000 рублей, то при превышении суммы </a:t>
            </a:r>
            <a:r>
              <a:rPr sz="1200">
                <a:latin typeface="Times New Roman"/>
                <a:ea typeface="Times New Roman"/>
                <a:cs typeface="Times New Roman"/>
              </a:rPr>
              <a:t>НМЦк</a:t>
            </a:r>
            <a:r>
              <a:rPr sz="1200">
                <a:latin typeface="Times New Roman"/>
                <a:ea typeface="Times New Roman"/>
                <a:cs typeface="Times New Roman"/>
              </a:rPr>
              <a:t> в 500 000 рублей заказчик обязан установить требования об обеспечении исполнения контракта. Размер обеспечения исполнения контракта при запросе котировок определяется по общим правилам: от 5 до 30% </a:t>
            </a:r>
            <a:r>
              <a:rPr sz="1200">
                <a:latin typeface="Times New Roman"/>
                <a:ea typeface="Times New Roman"/>
                <a:cs typeface="Times New Roman"/>
              </a:rPr>
              <a:t>НМЦк</a:t>
            </a:r>
            <a:r>
              <a:rPr sz="1200">
                <a:latin typeface="Times New Roman"/>
                <a:ea typeface="Times New Roman"/>
                <a:cs typeface="Times New Roman"/>
              </a:rPr>
              <a:t> (для обычных процедур), от 5 до 30% цены договора (при проведении запроса котировок среди СМП и СОНКО), но не ниже размера аванса (если проектом контракта предусматривается выплата аванса). В данном случае обеспечения исполнения контракта нет.</a:t>
            </a:r>
            <a:endParaRPr sz="1200">
              <a:latin typeface="Times New Roman"/>
              <a:ea typeface="Times New Roman"/>
              <a:cs typeface="Times New Roman"/>
            </a:endParaRP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sz="1200">
                <a:latin typeface="Times New Roman"/>
                <a:ea typeface="Times New Roman"/>
                <a:cs typeface="Times New Roman"/>
              </a:rPr>
              <a:t>Преимущества: Субъектам малого предпринимательства и социально ориентированным некоммерческим организациям (в соответствии со Статьей 30 Федерального закона № 44-ФЗ)</a:t>
            </a:r>
            <a:endParaRPr sz="1200">
              <a:latin typeface="Times New Roman"/>
              <a:ea typeface="Times New Roman"/>
              <a:cs typeface="Times New Roman"/>
            </a:endParaRP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sz="1200">
                <a:latin typeface="Times New Roman"/>
                <a:ea typeface="Times New Roman"/>
                <a:cs typeface="Times New Roman"/>
              </a:rPr>
              <a:t>Требования к участникам: Требование об отсутствии в предусмотренном Федеральным законом № 44-ФЗ реестре недобросовестных поставщиков (подрядчиков, исполнителей) информации об участнике закупки, в том числе информации об учредителях, о членах коллегиального исполнительного органа, лице, исполняющем функции единоличного исполнительного органа участника закупки - юридического лица (в соответствии с частью 1.1 Статьи 31 Федерального закона № 44-ФЗ)</a:t>
            </a:r>
            <a:br>
              <a:rPr sz="1200">
                <a:latin typeface="Times New Roman"/>
                <a:ea typeface="Times New Roman"/>
                <a:cs typeface="Times New Roman"/>
              </a:rPr>
            </a:br>
            <a:r>
              <a:rPr sz="1200">
                <a:latin typeface="Times New Roman"/>
                <a:ea typeface="Times New Roman"/>
                <a:cs typeface="Times New Roman"/>
              </a:rPr>
              <a:t>Единые требования к участникам (в соответствии с частью 1 Статьи 31 Федерального закона </a:t>
            </a:r>
            <a:r>
              <a:rPr sz="1200">
                <a:latin typeface="Times New Roman"/>
                <a:ea typeface="Times New Roman"/>
                <a:cs typeface="Times New Roman"/>
              </a:rPr>
              <a:t>№ 44-ФЗ)</a:t>
            </a:r>
            <a:endParaRPr sz="1200">
              <a:latin typeface="Times New Roman"/>
              <a:ea typeface="Times New Roman"/>
              <a:cs typeface="Times New Roman"/>
            </a:endParaRP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sz="1200">
                <a:latin typeface="Times New Roman"/>
                <a:ea typeface="Times New Roman"/>
                <a:cs typeface="Times New Roman"/>
              </a:rPr>
              <a:t>Запрет/ограничения</a:t>
            </a:r>
            <a:r>
              <a:rPr sz="1200">
                <a:latin typeface="Times New Roman"/>
                <a:ea typeface="Times New Roman"/>
                <a:cs typeface="Times New Roman"/>
              </a:rPr>
              <a:t>: не установлены.</a:t>
            </a:r>
            <a:endParaRPr sz="1200">
              <a:latin typeface="Times New Roman"/>
              <a:ea typeface="Times New Roman"/>
              <a:cs typeface="Times New Roman"/>
            </a:endParaRPr>
          </a:p>
          <a:p>
            <a:endParaRPr sz="1200">
              <a:latin typeface="Times New Roman"/>
              <a:ea typeface="Times New Roman"/>
              <a:cs typeface="Times New Roman"/>
            </a:endParaRPr>
          </a:p>
        </p:txBody>
      </p:sp>
    </p:spTree>
  </p:cSld>
</p:sld>
</file>

<file path=ppt/slides/slide8.xml><?xml version="1.0" encoding="utf-8"?>
<p:sld xmlns:a="http://schemas.openxmlformats.org/drawingml/2006/main" xmlns:a15="http://schemas.microsoft.com/office/drawing/2012/main" xmlns:asvg="http://schemas.microsoft.com/office/drawing/2016/SVG/main" xmlns:c="http://schemas.openxmlformats.org/drawingml/2006/chart" xmlns:co="http://ncloudtech.com" xmlns:co-ooxml="http://ncloudtech.com/ooxml" xmlns:m="http://schemas.openxmlformats.org/officeDocument/2006/math" xmlns:mc="http://schemas.openxmlformats.org/markup-compatibility/2006" xmlns:o="urn:schemas-microsoft-com:office:office" xmlns:p="http://schemas.openxmlformats.org/presentationml/2006/main" xmlns:pic="http://schemas.openxmlformats.org/drawingml/2006/picture" xmlns:r="http://schemas.openxmlformats.org/officeDocument/2006/relationships" xmlns:s="http://schemas.openxmlformats.org/officeDocument/2006/sharedTypes" xmlns:sl="http://schemas.openxmlformats.org/schemaLibrary/2006/main" xmlns:v="urn:schemas-microsoft-com:vml" xmlns:w="http://schemas.openxmlformats.org/wordprocessingml/2006/main" xmlns:w10="urn:schemas-microsoft-com:office:word" xmlns:w14="http://schemas.microsoft.com/office/word/2010/wordml" xmlns:w15="http://schemas.microsoft.com/office/word/2012/wordml" xmlns:wp="http://schemas.openxmlformats.org/drawingml/2006/wordprocessingDrawing" xmlns:wpg="http://schemas.microsoft.com/office/word/2010/wordprocessingGroup" xmlns:wps="http://schemas.microsoft.com/office/word/2010/wordprocessingShape" xmlns:x="urn:schemas-microsoft-com:office:excel" xmlns:x14="http://schemas.microsoft.com/office/spreadsheetml/2009/9/main" xmlns:xdr="http://schemas.openxmlformats.org/drawingml/2006/spreadsheetDrawing" xmlns:xm="http://schemas.microsoft.com/office/excel/2006/main" mc:Ignorable="co co-ooxml w14 x14 w15" showMasterSp="true">
  <p:cSld name="">
    <p:spTree>
      <p:nvGrpSpPr>
        <p:cNvPr hidden="false" id="99" name="GroupShape 99"/>
        <p:cNvGrpSpPr/>
        <p:nvPr isPhoto="false"/>
      </p:nvGrpSpPr>
      <p:grpSpPr>
        <a:xfrm flipH="false" flipV="false" rot="0">
          <a:off x="0" y="0"/>
          <a:ext cx="0" cy="0"/>
          <a:chOff x="0" y="0"/>
          <a:chExt cx="0" cy="0"/>
        </a:xfrm>
      </p:grpSpPr>
      <p:sp>
        <p:nvSpPr>
          <p:cNvPr hidden="false" id="100" name="Shape 100"/>
          <p:cNvSpPr txBox="true"/>
          <p:nvPr isPhoto="false">
            <p:ph idx="0" type="title"/>
          </p:nvPr>
        </p:nvSpPr>
        <p:spPr>
          <a:xfrm flipH="false" flipV="false" rot="0">
            <a:off x="838200" y="365125"/>
            <a:ext cx="10515600" cy="396875"/>
          </a:xfrm>
          <a:prstGeom prst="rect">
            <a:avLst/>
          </a:prstGeom>
        </p:spPr>
        <p:txBody>
          <a:bodyPr>
            <a:normAutofit fontScale="100%" lnSpcReduction="0%"/>
          </a:bodyPr>
          <a:lstStyle>
            <a:defPPr/>
            <a:lvl1pPr lvl="0"/>
          </a:lstStyle>
          <a:p>
            <a:pPr algn="ctr"/>
            <a:r>
              <a:rPr b="true" sz="1800">
                <a:latin typeface="Times New Roman"/>
                <a:ea typeface="Times New Roman"/>
                <a:cs typeface="Times New Roman"/>
              </a:rPr>
              <a:t>Порядок подачи заявки участником закупки котировок в электронном виде</a:t>
            </a:r>
            <a:endParaRPr b="true" sz="1800">
              <a:latin typeface="Times New Roman"/>
              <a:ea typeface="Times New Roman"/>
              <a:cs typeface="Times New Roman"/>
            </a:endParaRPr>
          </a:p>
        </p:txBody>
      </p:sp>
      <p:sp>
        <p:nvSpPr>
          <p:cNvPr hidden="false" id="101" name="Shape 101"/>
          <p:cNvSpPr txBox="true"/>
          <p:nvPr isPhoto="false">
            <p:ph idx="1" type="body"/>
          </p:nvPr>
        </p:nvSpPr>
        <p:spPr>
          <a:xfrm flipH="false" flipV="false" rot="0">
            <a:off x="228600" y="914400"/>
            <a:ext cx="11811000" cy="5791200"/>
          </a:xfrm>
          <a:prstGeom prst="rect">
            <a:avLst/>
          </a:prstGeom>
        </p:spPr>
        <p:txBody>
          <a:bodyPr>
            <a:normAutofit fontScale="100%" lnSpcReduction="0%"/>
          </a:bodyPr>
          <a:lstStyle>
            <a:defPPr/>
            <a:lvl1pPr lvl="0"/>
          </a:lstStyle>
          <a:p>
            <a:pPr indent="228600" marL="0">
              <a:lnSpc>
                <a:spcPct val="120000"/>
              </a:lnSpc>
              <a:spcBef>
                <a:spcPts val="0"/>
              </a:spcBef>
              <a:buNone/>
            </a:pPr>
            <a:r>
              <a:rPr sz="4800">
                <a:latin typeface="Times New Roman"/>
                <a:ea typeface="Times New Roman"/>
                <a:cs typeface="Times New Roman"/>
              </a:rPr>
              <a:t>Участники закупки должны подавать заявку через электронную площадку (требуется регистрация в ЕИС и аккредитация на площадке) до установленных в извещении даты и времени окончания срока подачи заявок.</a:t>
            </a:r>
            <a:endParaRPr sz="4800">
              <a:latin typeface="Times New Roman"/>
              <a:ea typeface="Times New Roman"/>
              <a:cs typeface="Times New Roman"/>
            </a:endParaRPr>
          </a:p>
          <a:p>
            <a:pPr indent="228600" marL="0">
              <a:lnSpc>
                <a:spcPct val="120000"/>
              </a:lnSpc>
              <a:spcBef>
                <a:spcPts val="0"/>
              </a:spcBef>
              <a:buNone/>
            </a:pPr>
            <a:r>
              <a:rPr sz="4800">
                <a:latin typeface="Times New Roman"/>
                <a:ea typeface="Times New Roman"/>
                <a:cs typeface="Times New Roman"/>
              </a:rPr>
              <a:t>В заявку включаются отдельные блоки:</a:t>
            </a:r>
            <a:endParaRPr sz="4800">
              <a:latin typeface="Times New Roman"/>
              <a:ea typeface="Times New Roman"/>
              <a:cs typeface="Times New Roman"/>
            </a:endParaRPr>
          </a:p>
          <a:p>
            <a:pPr indent="228600" marL="0">
              <a:lnSpc>
                <a:spcPct val="120000"/>
              </a:lnSpc>
              <a:spcBef>
                <a:spcPts val="0"/>
              </a:spcBef>
              <a:buNone/>
            </a:pPr>
            <a:r>
              <a:rPr sz="4800">
                <a:latin typeface="Times New Roman"/>
                <a:ea typeface="Times New Roman"/>
                <a:cs typeface="Times New Roman"/>
              </a:rPr>
              <a:t>- Сведения об участнике – наименование, юр.адрес, номер телефона, ИНН, ФИО и адрес (для ИП и </a:t>
            </a:r>
            <a:r>
              <a:rPr sz="4800">
                <a:latin typeface="Times New Roman"/>
                <a:ea typeface="Times New Roman"/>
                <a:cs typeface="Times New Roman"/>
              </a:rPr>
              <a:t>физлица</a:t>
            </a:r>
            <a:r>
              <a:rPr sz="4800">
                <a:latin typeface="Times New Roman"/>
                <a:ea typeface="Times New Roman"/>
                <a:cs typeface="Times New Roman"/>
              </a:rPr>
              <a:t>);</a:t>
            </a:r>
            <a:endParaRPr sz="4800">
              <a:latin typeface="Times New Roman"/>
              <a:ea typeface="Times New Roman"/>
              <a:cs typeface="Times New Roman"/>
            </a:endParaRPr>
          </a:p>
          <a:p>
            <a:pPr indent="228600" marL="0">
              <a:lnSpc>
                <a:spcPct val="120000"/>
              </a:lnSpc>
              <a:spcBef>
                <a:spcPts val="0"/>
              </a:spcBef>
              <a:buNone/>
            </a:pPr>
            <a:r>
              <a:rPr sz="4800">
                <a:latin typeface="Times New Roman"/>
                <a:ea typeface="Times New Roman"/>
                <a:cs typeface="Times New Roman"/>
              </a:rPr>
              <a:t>- Документы, подтверждающие соответствие участника закупки требованиям, установленным п.1 ч.1 ст.31 (не банкрот, не ликвидация, нет приостановление деятельности, нет судимостей по экономическим статьям, нет недоимки по налогам и т.д.)</a:t>
            </a:r>
            <a:endParaRPr sz="4800">
              <a:latin typeface="Times New Roman"/>
              <a:ea typeface="Times New Roman"/>
              <a:cs typeface="Times New Roman"/>
            </a:endParaRPr>
          </a:p>
          <a:p>
            <a:pPr indent="228600" marL="0">
              <a:lnSpc>
                <a:spcPct val="120000"/>
              </a:lnSpc>
              <a:spcBef>
                <a:spcPts val="0"/>
              </a:spcBef>
              <a:buNone/>
            </a:pPr>
            <a:r>
              <a:rPr sz="4800">
                <a:latin typeface="Times New Roman"/>
                <a:ea typeface="Times New Roman"/>
                <a:cs typeface="Times New Roman"/>
              </a:rPr>
              <a:t>- Характеристики предлагаемого участником закупки товара, соответствующие показателям, установленным в извещении;</a:t>
            </a:r>
            <a:endParaRPr sz="4800">
              <a:latin typeface="Times New Roman"/>
              <a:ea typeface="Times New Roman"/>
              <a:cs typeface="Times New Roman"/>
            </a:endParaRPr>
          </a:p>
          <a:p>
            <a:pPr indent="228600" marL="0">
              <a:lnSpc>
                <a:spcPct val="120000"/>
              </a:lnSpc>
              <a:spcBef>
                <a:spcPts val="0"/>
              </a:spcBef>
              <a:buNone/>
            </a:pPr>
            <a:r>
              <a:rPr sz="4800">
                <a:latin typeface="Times New Roman"/>
                <a:ea typeface="Times New Roman"/>
                <a:cs typeface="Times New Roman"/>
              </a:rPr>
              <a:t>- Наименование страны происхождения товара в соответствии с ОКСМ;</a:t>
            </a:r>
            <a:endParaRPr sz="4800">
              <a:latin typeface="Times New Roman"/>
              <a:ea typeface="Times New Roman"/>
              <a:cs typeface="Times New Roman"/>
            </a:endParaRPr>
          </a:p>
          <a:p>
            <a:pPr indent="228600" marL="0">
              <a:lnSpc>
                <a:spcPct val="120000"/>
              </a:lnSpc>
              <a:spcBef>
                <a:spcPts val="0"/>
              </a:spcBef>
              <a:buNone/>
            </a:pPr>
            <a:r>
              <a:rPr sz="4800">
                <a:latin typeface="Times New Roman"/>
                <a:ea typeface="Times New Roman"/>
                <a:cs typeface="Times New Roman"/>
              </a:rPr>
              <a:t>- Предложение участника о цене контракта, цене единицы товара, работы, услуги и сумме цен указанных единиц.</a:t>
            </a:r>
            <a:endParaRPr sz="4800">
              <a:latin typeface="Times New Roman"/>
              <a:ea typeface="Times New Roman"/>
              <a:cs typeface="Times New Roman"/>
            </a:endParaRPr>
          </a:p>
          <a:p>
            <a:pPr indent="228600" marL="0">
              <a:lnSpc>
                <a:spcPct val="120000"/>
              </a:lnSpc>
              <a:spcBef>
                <a:spcPts val="0"/>
              </a:spcBef>
              <a:buNone/>
            </a:pPr>
            <a:r>
              <a:rPr sz="4800">
                <a:latin typeface="Times New Roman"/>
                <a:ea typeface="Times New Roman"/>
                <a:cs typeface="Times New Roman"/>
              </a:rPr>
              <a:t>Подача заявки на участие в запросе котировок в электронной форме означает согласие участника закупки на поставку товара (выполнение работы, оказание услуг) на условиях, установленных заказчиком в извещении о проведении запроса котировок в </a:t>
            </a:r>
            <a:r>
              <a:rPr sz="4800">
                <a:latin typeface="Times New Roman"/>
                <a:ea typeface="Times New Roman"/>
                <a:cs typeface="Times New Roman"/>
              </a:rPr>
              <a:t>эл.форме</a:t>
            </a:r>
            <a:r>
              <a:rPr sz="4800">
                <a:latin typeface="Times New Roman"/>
                <a:ea typeface="Times New Roman"/>
                <a:cs typeface="Times New Roman"/>
              </a:rPr>
              <a:t>.</a:t>
            </a:r>
            <a:endParaRPr sz="4800">
              <a:latin typeface="Times New Roman"/>
              <a:ea typeface="Times New Roman"/>
              <a:cs typeface="Times New Roman"/>
            </a:endParaRPr>
          </a:p>
          <a:p>
            <a:pPr indent="228600" marL="0">
              <a:lnSpc>
                <a:spcPct val="120000"/>
              </a:lnSpc>
              <a:spcBef>
                <a:spcPts val="0"/>
              </a:spcBef>
              <a:buNone/>
            </a:pPr>
            <a:r>
              <a:rPr sz="4800">
                <a:latin typeface="Times New Roman"/>
                <a:ea typeface="Times New Roman"/>
                <a:cs typeface="Times New Roman"/>
              </a:rPr>
              <a:t>Оператор электронной площадки, на которой совершается закупка, после получения такой заявки присваивает ей идентификационный номер или возвращает её участнику при выявлении нарушений.</a:t>
            </a:r>
            <a:endParaRPr sz="4800">
              <a:latin typeface="Times New Roman"/>
              <a:ea typeface="Times New Roman"/>
              <a:cs typeface="Times New Roman"/>
            </a:endParaRPr>
          </a:p>
          <a:p>
            <a:pPr indent="228600" marL="0">
              <a:lnSpc>
                <a:spcPct val="120000"/>
              </a:lnSpc>
              <a:spcBef>
                <a:spcPts val="0"/>
              </a:spcBef>
              <a:buNone/>
            </a:pPr>
            <a:r>
              <a:rPr sz="4800">
                <a:latin typeface="Times New Roman"/>
                <a:ea typeface="Times New Roman"/>
                <a:cs typeface="Times New Roman"/>
              </a:rPr>
              <a:t>Существуют три основания, по которым оператор может не принять заявку:</a:t>
            </a:r>
            <a:endParaRPr sz="4800">
              <a:latin typeface="Times New Roman"/>
              <a:ea typeface="Times New Roman"/>
              <a:cs typeface="Times New Roman"/>
            </a:endParaRPr>
          </a:p>
          <a:p>
            <a:pPr indent="228600" marL="0">
              <a:lnSpc>
                <a:spcPct val="120000"/>
              </a:lnSpc>
              <a:spcBef>
                <a:spcPts val="0"/>
              </a:spcBef>
              <a:buNone/>
            </a:pPr>
            <a:r>
              <a:rPr sz="4800">
                <a:latin typeface="Times New Roman"/>
                <a:ea typeface="Times New Roman"/>
                <a:cs typeface="Times New Roman"/>
              </a:rPr>
              <a:t>- заявка подана без электронной подписи;</a:t>
            </a:r>
            <a:endParaRPr sz="4800">
              <a:latin typeface="Times New Roman"/>
              <a:ea typeface="Times New Roman"/>
              <a:cs typeface="Times New Roman"/>
            </a:endParaRPr>
          </a:p>
          <a:p>
            <a:pPr indent="228600" marL="0">
              <a:lnSpc>
                <a:spcPct val="120000"/>
              </a:lnSpc>
              <a:spcBef>
                <a:spcPts val="0"/>
              </a:spcBef>
              <a:buNone/>
            </a:pPr>
            <a:r>
              <a:rPr sz="4800">
                <a:latin typeface="Times New Roman"/>
                <a:ea typeface="Times New Roman"/>
                <a:cs typeface="Times New Roman"/>
              </a:rPr>
              <a:t>- заявка подана после окончания срока подачи заявок;</a:t>
            </a:r>
            <a:endParaRPr sz="4800">
              <a:latin typeface="Times New Roman"/>
              <a:ea typeface="Times New Roman"/>
              <a:cs typeface="Times New Roman"/>
            </a:endParaRPr>
          </a:p>
          <a:p>
            <a:pPr indent="228600" marL="0">
              <a:lnSpc>
                <a:spcPct val="120000"/>
              </a:lnSpc>
              <a:spcBef>
                <a:spcPts val="0"/>
              </a:spcBef>
              <a:buNone/>
            </a:pPr>
            <a:r>
              <a:rPr sz="4800">
                <a:latin typeface="Times New Roman"/>
                <a:ea typeface="Times New Roman"/>
                <a:cs typeface="Times New Roman"/>
              </a:rPr>
              <a:t>- заявка подана во второй раз одним и тем же участником.</a:t>
            </a:r>
            <a:endParaRPr sz="4800">
              <a:latin typeface="Times New Roman"/>
              <a:ea typeface="Times New Roman"/>
              <a:cs typeface="Times New Roman"/>
            </a:endParaRPr>
          </a:p>
          <a:p>
            <a:pPr indent="228600" marL="0">
              <a:lnSpc>
                <a:spcPct val="120000"/>
              </a:lnSpc>
              <a:spcBef>
                <a:spcPts val="0"/>
              </a:spcBef>
              <a:buNone/>
            </a:pPr>
            <a:r>
              <a:rPr sz="4800">
                <a:latin typeface="Times New Roman"/>
                <a:ea typeface="Times New Roman"/>
                <a:cs typeface="Times New Roman"/>
              </a:rPr>
              <a:t>При приёме заявки оператор проверяет наличие действующей аккредитации (при оставшемся сроке действия аккредитации менее 3 месяцев заявка отклоняется). Также оператор проверяет информацию в реестре недобросовестных поставщиков (РНП), если заказчиком установлено такое требование.</a:t>
            </a:r>
            <a:endParaRPr sz="4800">
              <a:latin typeface="Times New Roman"/>
              <a:ea typeface="Times New Roman"/>
              <a:cs typeface="Times New Roman"/>
            </a:endParaRPr>
          </a:p>
          <a:p>
            <a:pPr indent="228600" marL="0">
              <a:lnSpc>
                <a:spcPct val="120000"/>
              </a:lnSpc>
              <a:spcBef>
                <a:spcPts val="0"/>
              </a:spcBef>
              <a:buNone/>
            </a:pPr>
            <a:r>
              <a:rPr sz="4800">
                <a:latin typeface="Times New Roman"/>
                <a:ea typeface="Times New Roman"/>
                <a:cs typeface="Times New Roman"/>
              </a:rPr>
              <a:t>В заявке поставщику необходимо указать характеристики предлагаемого товара в соответствии с теми показателями, которые установил заказчик (товарный знак (при наличии) и страну происхождения по классификатору стран мира). Если предметом закупки являются работы, услуги, то никакие характеристики или товарный знак поставщик не указывает.</a:t>
            </a:r>
            <a:endParaRPr sz="4800">
              <a:latin typeface="Times New Roman"/>
              <a:ea typeface="Times New Roman"/>
              <a:cs typeface="Times New Roman"/>
            </a:endParaRPr>
          </a:p>
          <a:p>
            <a:pPr indent="228600" marL="0">
              <a:lnSpc>
                <a:spcPct val="120000"/>
              </a:lnSpc>
              <a:spcBef>
                <a:spcPts val="0"/>
              </a:spcBef>
              <a:buNone/>
            </a:pPr>
            <a:r>
              <a:rPr sz="4800">
                <a:latin typeface="Times New Roman"/>
                <a:ea typeface="Times New Roman"/>
                <a:cs typeface="Times New Roman"/>
              </a:rPr>
              <a:t>У поставщика есть выбор, либо в структурированной форме на площадке указать страну происхождения, воспользовавшись справочником и выпадающим списком стран, по классификатору стран мира, либо внутри вложенного файла указать описание своего товара и в том числе указать страну происхождения.</a:t>
            </a:r>
            <a:endParaRPr sz="4800">
              <a:latin typeface="Times New Roman"/>
              <a:ea typeface="Times New Roman"/>
              <a:cs typeface="Times New Roman"/>
            </a:endParaRPr>
          </a:p>
          <a:p>
            <a:pPr indent="228600" marL="0">
              <a:lnSpc>
                <a:spcPct val="120000"/>
              </a:lnSpc>
              <a:spcBef>
                <a:spcPts val="0"/>
              </a:spcBef>
              <a:buNone/>
            </a:pPr>
            <a:r>
              <a:rPr sz="4800">
                <a:latin typeface="Times New Roman"/>
                <a:ea typeface="Times New Roman"/>
                <a:cs typeface="Times New Roman"/>
              </a:rPr>
              <a:t>В заявке предоставление документов, которые подтверждают соответствие товара, работы, услуги не предусмотрено в случае, если они предоставляются заказчику вместе с товаром.</a:t>
            </a:r>
            <a:endParaRPr sz="4800">
              <a:latin typeface="Times New Roman"/>
              <a:ea typeface="Times New Roman"/>
              <a:cs typeface="Times New Roman"/>
            </a:endParaRPr>
          </a:p>
          <a:p>
            <a:pPr indent="228600" marL="0">
              <a:lnSpc>
                <a:spcPct val="120000"/>
              </a:lnSpc>
              <a:spcBef>
                <a:spcPts val="0"/>
              </a:spcBef>
              <a:buNone/>
            </a:pPr>
            <a:r>
              <a:rPr sz="4800">
                <a:latin typeface="Times New Roman"/>
                <a:ea typeface="Times New Roman"/>
                <a:cs typeface="Times New Roman"/>
              </a:rPr>
              <a:t>В дополнение к тому, что участник сам приложит в состав заявки, оператор добавляет информацию путём взаимодействия с сайтом </a:t>
            </a:r>
            <a:r>
              <a:rPr sz="4800">
                <a:latin typeface="Times New Roman"/>
                <a:ea typeface="Times New Roman"/>
                <a:cs typeface="Times New Roman"/>
              </a:rPr>
              <a:t>zakupki.gov.ru</a:t>
            </a:r>
            <a:r>
              <a:rPr sz="4800">
                <a:latin typeface="Times New Roman"/>
                <a:ea typeface="Times New Roman"/>
                <a:cs typeface="Times New Roman"/>
              </a:rPr>
              <a:t> – это документы, которые участник загружает при своей регистрации, аккредитации, и должен следить за актуальностью указанных документов.</a:t>
            </a:r>
            <a:endParaRPr sz="4800">
              <a:latin typeface="Times New Roman"/>
              <a:ea typeface="Times New Roman"/>
              <a:cs typeface="Times New Roman"/>
            </a:endParaRPr>
          </a:p>
          <a:p>
            <a:pPr>
              <a:buNone/>
            </a:pPr>
          </a:p>
        </p:txBody>
      </p:sp>
    </p:spTree>
  </p:cSld>
</p:sld>
</file>

<file path=ppt/slides/slide9.xml><?xml version="1.0" encoding="utf-8"?>
<p:sld xmlns:a="http://schemas.openxmlformats.org/drawingml/2006/main" xmlns:a15="http://schemas.microsoft.com/office/drawing/2012/main" xmlns:asvg="http://schemas.microsoft.com/office/drawing/2016/SVG/main" xmlns:c="http://schemas.openxmlformats.org/drawingml/2006/chart" xmlns:co="http://ncloudtech.com" xmlns:co-ooxml="http://ncloudtech.com/ooxml" xmlns:m="http://schemas.openxmlformats.org/officeDocument/2006/math" xmlns:mc="http://schemas.openxmlformats.org/markup-compatibility/2006" xmlns:o="urn:schemas-microsoft-com:office:office" xmlns:p="http://schemas.openxmlformats.org/presentationml/2006/main" xmlns:pic="http://schemas.openxmlformats.org/drawingml/2006/picture" xmlns:r="http://schemas.openxmlformats.org/officeDocument/2006/relationships" xmlns:s="http://schemas.openxmlformats.org/officeDocument/2006/sharedTypes" xmlns:sl="http://schemas.openxmlformats.org/schemaLibrary/2006/main" xmlns:v="urn:schemas-microsoft-com:vml" xmlns:w="http://schemas.openxmlformats.org/wordprocessingml/2006/main" xmlns:w10="urn:schemas-microsoft-com:office:word" xmlns:w14="http://schemas.microsoft.com/office/word/2010/wordml" xmlns:w15="http://schemas.microsoft.com/office/word/2012/wordml" xmlns:wp="http://schemas.openxmlformats.org/drawingml/2006/wordprocessingDrawing" xmlns:wpg="http://schemas.microsoft.com/office/word/2010/wordprocessingGroup" xmlns:wps="http://schemas.microsoft.com/office/word/2010/wordprocessingShape" xmlns:x="urn:schemas-microsoft-com:office:excel" xmlns:x14="http://schemas.microsoft.com/office/spreadsheetml/2009/9/main" xmlns:xdr="http://schemas.openxmlformats.org/drawingml/2006/spreadsheetDrawing" xmlns:xm="http://schemas.microsoft.com/office/excel/2006/main" mc:Ignorable="co co-ooxml w14 x14 w15" showMasterSp="true">
  <p:cSld name="">
    <p:spTree>
      <p:nvGrpSpPr>
        <p:cNvPr hidden="false" id="102" name="GroupShape 102"/>
        <p:cNvGrpSpPr/>
        <p:nvPr isPhoto="false"/>
      </p:nvGrpSpPr>
      <p:grpSpPr>
        <a:xfrm flipH="false" flipV="false" rot="0">
          <a:off x="0" y="0"/>
          <a:ext cx="0" cy="0"/>
          <a:chOff x="0" y="0"/>
          <a:chExt cx="0" cy="0"/>
        </a:xfrm>
      </p:grpSpPr>
      <p:sp>
        <p:nvSpPr>
          <p:cNvPr hidden="false" id="103" name="Shape 103"/>
          <p:cNvSpPr txBox="true"/>
          <p:nvPr isPhoto="false">
            <p:ph idx="0" type="title"/>
          </p:nvPr>
        </p:nvSpPr>
        <p:spPr>
          <a:xfrm flipH="false" flipV="false" rot="0">
            <a:off x="838200" y="365125"/>
            <a:ext cx="10515600" cy="320675"/>
          </a:xfrm>
          <a:prstGeom prst="rect">
            <a:avLst/>
          </a:prstGeom>
        </p:spPr>
        <p:txBody>
          <a:bodyPr>
            <a:normAutofit fontScale="100%" lnSpcReduction="0%"/>
          </a:bodyPr>
          <a:lstStyle>
            <a:defPPr/>
            <a:lvl1pPr lvl="0"/>
          </a:lstStyle>
          <a:p>
            <a:pPr algn="ctr"/>
            <a:r>
              <a:rPr b="true" sz="1600">
                <a:latin typeface="Times New Roman"/>
                <a:ea typeface="Times New Roman"/>
                <a:cs typeface="Times New Roman"/>
              </a:rPr>
              <a:t>Описание действий заказчика по выбору победителя закупки (описание сроков подготавливаемых документов)</a:t>
            </a:r>
            <a:endParaRPr b="true" sz="1600">
              <a:latin typeface="Times New Roman"/>
              <a:ea typeface="Times New Roman"/>
              <a:cs typeface="Times New Roman"/>
            </a:endParaRPr>
          </a:p>
        </p:txBody>
      </p:sp>
      <p:sp>
        <p:nvSpPr>
          <p:cNvPr hidden="false" id="104" name="Shape 104"/>
          <p:cNvSpPr txBox="true"/>
          <p:nvPr isPhoto="false">
            <p:ph idx="1" type="body"/>
          </p:nvPr>
        </p:nvSpPr>
        <p:spPr>
          <a:xfrm flipH="false" flipV="false" rot="0">
            <a:off x="838200" y="762000"/>
            <a:ext cx="10515600" cy="5414963"/>
          </a:xfrm>
          <a:prstGeom prst="rect">
            <a:avLst/>
          </a:prstGeom>
        </p:spPr>
        <p:txBody>
          <a:bodyPr>
            <a:normAutofit fontScale="100%" lnSpcReduction="0%"/>
          </a:bodyPr>
          <a:lstStyle>
            <a:defPPr/>
            <a:lvl1pPr lvl="0"/>
          </a:lstStyle>
          <a:p>
            <a:pPr indent="228600" marL="0">
              <a:lnSpc>
                <a:spcPct val="110000"/>
              </a:lnSpc>
              <a:spcBef>
                <a:spcPts val="0"/>
              </a:spcBef>
              <a:buNone/>
            </a:pPr>
            <a:r>
              <a:rPr b="true" sz="1400">
                <a:latin typeface="Times New Roman"/>
                <a:ea typeface="Times New Roman"/>
                <a:cs typeface="Times New Roman"/>
              </a:rPr>
              <a:t>Рассмотрение заявок на участие в запросе котировок членами комиссии</a:t>
            </a:r>
            <a:endParaRPr b="true" sz="1400">
              <a:latin typeface="Times New Roman"/>
              <a:ea typeface="Times New Roman"/>
              <a:cs typeface="Times New Roman"/>
            </a:endParaRPr>
          </a:p>
          <a:p>
            <a:pPr indent="228600" marL="0">
              <a:lnSpc>
                <a:spcPct val="110000"/>
              </a:lnSpc>
              <a:spcBef>
                <a:spcPts val="0"/>
              </a:spcBef>
              <a:buNone/>
            </a:pPr>
            <a:r>
              <a:rPr sz="1400">
                <a:latin typeface="Times New Roman"/>
                <a:ea typeface="Times New Roman"/>
                <a:cs typeface="Times New Roman"/>
              </a:rPr>
              <a:t>В течение одного рабочего дня после окончания подачи заявок, члены комиссии рассматривают на очном заседании заявки участников. Минимальный состав комиссии – три человека. Кворум для принятия решения – присутствие 50% членов комиссии. Членом комиссии может быть пользователь, не зарегистрированный на площадке, но обязательно имеющий электронную подпись.</a:t>
            </a:r>
            <a:endParaRPr sz="1400">
              <a:latin typeface="Times New Roman"/>
              <a:ea typeface="Times New Roman"/>
              <a:cs typeface="Times New Roman"/>
            </a:endParaRPr>
          </a:p>
          <a:p>
            <a:pPr indent="228600" marL="0">
              <a:lnSpc>
                <a:spcPct val="110000"/>
              </a:lnSpc>
              <a:spcBef>
                <a:spcPts val="0"/>
              </a:spcBef>
              <a:buNone/>
            </a:pPr>
            <a:r>
              <a:rPr sz="1400">
                <a:latin typeface="Times New Roman"/>
                <a:ea typeface="Times New Roman"/>
                <a:cs typeface="Times New Roman"/>
              </a:rPr>
              <a:t>Если принимается решение отклонить какую-либо заявку, то обязательно должно быть указано обоснование этому отклонению. Комиссия присваивает порядковые номера не отклонённым участникам.</a:t>
            </a:r>
            <a:endParaRPr sz="1400">
              <a:latin typeface="Times New Roman"/>
              <a:ea typeface="Times New Roman"/>
              <a:cs typeface="Times New Roman"/>
            </a:endParaRPr>
          </a:p>
          <a:p>
            <a:pPr indent="228600" marL="0">
              <a:lnSpc>
                <a:spcPct val="110000"/>
              </a:lnSpc>
              <a:spcBef>
                <a:spcPts val="0"/>
              </a:spcBef>
              <a:buNone/>
            </a:pPr>
            <a:r>
              <a:rPr sz="1400">
                <a:latin typeface="Times New Roman"/>
                <a:ea typeface="Times New Roman"/>
                <a:cs typeface="Times New Roman"/>
              </a:rPr>
              <a:t>Основания для отклонения заявки участника:</a:t>
            </a:r>
            <a:endParaRPr sz="1400">
              <a:latin typeface="Times New Roman"/>
              <a:ea typeface="Times New Roman"/>
              <a:cs typeface="Times New Roman"/>
            </a:endParaRPr>
          </a:p>
          <a:p>
            <a:pPr indent="228600" marL="0">
              <a:lnSpc>
                <a:spcPct val="110000"/>
              </a:lnSpc>
              <a:spcBef>
                <a:spcPts val="0"/>
              </a:spcBef>
              <a:buNone/>
            </a:pPr>
            <a:r>
              <a:rPr sz="1400">
                <a:latin typeface="Times New Roman"/>
                <a:ea typeface="Times New Roman"/>
                <a:cs typeface="Times New Roman"/>
              </a:rPr>
              <a:t>- в заявке не предоставлена необходимая информация, документы;</a:t>
            </a:r>
            <a:endParaRPr sz="1400">
              <a:latin typeface="Times New Roman"/>
              <a:ea typeface="Times New Roman"/>
              <a:cs typeface="Times New Roman"/>
            </a:endParaRPr>
          </a:p>
          <a:p>
            <a:pPr indent="228600" marL="0">
              <a:lnSpc>
                <a:spcPct val="110000"/>
              </a:lnSpc>
              <a:spcBef>
                <a:spcPts val="0"/>
              </a:spcBef>
              <a:buNone/>
            </a:pPr>
            <a:r>
              <a:rPr sz="1400">
                <a:latin typeface="Times New Roman"/>
                <a:ea typeface="Times New Roman"/>
                <a:cs typeface="Times New Roman"/>
              </a:rPr>
              <a:t>- документы, предоставленные в заявке, недостоверные;</a:t>
            </a:r>
            <a:endParaRPr sz="1400">
              <a:latin typeface="Times New Roman"/>
              <a:ea typeface="Times New Roman"/>
              <a:cs typeface="Times New Roman"/>
            </a:endParaRPr>
          </a:p>
          <a:p>
            <a:pPr indent="228600" marL="0">
              <a:lnSpc>
                <a:spcPct val="110000"/>
              </a:lnSpc>
              <a:spcBef>
                <a:spcPts val="0"/>
              </a:spcBef>
              <a:buNone/>
            </a:pPr>
            <a:r>
              <a:rPr sz="1400">
                <a:latin typeface="Times New Roman"/>
                <a:ea typeface="Times New Roman"/>
                <a:cs typeface="Times New Roman"/>
              </a:rPr>
              <a:t>- сам участник не соответствует требованиям;</a:t>
            </a:r>
            <a:endParaRPr sz="1400">
              <a:latin typeface="Times New Roman"/>
              <a:ea typeface="Times New Roman"/>
              <a:cs typeface="Times New Roman"/>
            </a:endParaRPr>
          </a:p>
          <a:p>
            <a:pPr indent="228600" marL="0">
              <a:lnSpc>
                <a:spcPct val="110000"/>
              </a:lnSpc>
              <a:spcBef>
                <a:spcPts val="0"/>
              </a:spcBef>
              <a:buNone/>
            </a:pPr>
            <a:r>
              <a:rPr sz="1400">
                <a:latin typeface="Times New Roman"/>
                <a:ea typeface="Times New Roman"/>
                <a:cs typeface="Times New Roman"/>
              </a:rPr>
              <a:t>- не представили документы, которые требуются по нормативным актам в рамках </a:t>
            </a:r>
            <a:r>
              <a:rPr sz="1400">
                <a:latin typeface="Times New Roman"/>
                <a:ea typeface="Times New Roman"/>
                <a:cs typeface="Times New Roman"/>
              </a:rPr>
              <a:t>нац.режима</a:t>
            </a:r>
            <a:r>
              <a:rPr sz="1400">
                <a:latin typeface="Times New Roman"/>
                <a:ea typeface="Times New Roman"/>
                <a:cs typeface="Times New Roman"/>
              </a:rPr>
              <a:t>;</a:t>
            </a:r>
            <a:endParaRPr sz="1400">
              <a:latin typeface="Times New Roman"/>
              <a:ea typeface="Times New Roman"/>
              <a:cs typeface="Times New Roman"/>
            </a:endParaRPr>
          </a:p>
          <a:p>
            <a:pPr indent="228600" marL="0">
              <a:lnSpc>
                <a:spcPct val="110000"/>
              </a:lnSpc>
              <a:spcBef>
                <a:spcPts val="0"/>
              </a:spcBef>
              <a:buNone/>
            </a:pPr>
            <a:r>
              <a:rPr sz="1400">
                <a:latin typeface="Times New Roman"/>
                <a:ea typeface="Times New Roman"/>
                <a:cs typeface="Times New Roman"/>
              </a:rPr>
              <a:t>- отклонение заявки по правилу «третий лишний» и т.д.</a:t>
            </a:r>
            <a:endParaRPr sz="1400">
              <a:latin typeface="Times New Roman"/>
              <a:ea typeface="Times New Roman"/>
              <a:cs typeface="Times New Roman"/>
            </a:endParaRPr>
          </a:p>
          <a:p>
            <a:pPr indent="228600" marL="0">
              <a:lnSpc>
                <a:spcPct val="110000"/>
              </a:lnSpc>
              <a:spcBef>
                <a:spcPts val="0"/>
              </a:spcBef>
              <a:buNone/>
            </a:pPr>
            <a:r>
              <a:rPr b="true" sz="1400">
                <a:latin typeface="Times New Roman"/>
                <a:ea typeface="Times New Roman"/>
                <a:cs typeface="Times New Roman"/>
              </a:rPr>
              <a:t>Совместное подписание протокола членами комиссии</a:t>
            </a:r>
            <a:endParaRPr b="true" sz="1400">
              <a:latin typeface="Times New Roman"/>
              <a:ea typeface="Times New Roman"/>
              <a:cs typeface="Times New Roman"/>
            </a:endParaRPr>
          </a:p>
          <a:p>
            <a:pPr indent="228600" marL="0">
              <a:lnSpc>
                <a:spcPct val="110000"/>
              </a:lnSpc>
              <a:spcBef>
                <a:spcPts val="0"/>
              </a:spcBef>
              <a:buNone/>
            </a:pPr>
            <a:r>
              <a:rPr sz="1400">
                <a:latin typeface="Times New Roman"/>
                <a:ea typeface="Times New Roman"/>
                <a:cs typeface="Times New Roman"/>
              </a:rPr>
              <a:t>На стороне заказчика должен быть ответственный сотрудник, ответственное лицо, за которым закреплено полномочие по размещению протокола на электронной площадке. Данное лицо может входить в состав комиссии, а может быть секретарём без права подписи этого протокола.</a:t>
            </a:r>
            <a:endParaRPr sz="1400">
              <a:latin typeface="Times New Roman"/>
              <a:ea typeface="Times New Roman"/>
              <a:cs typeface="Times New Roman"/>
            </a:endParaRPr>
          </a:p>
          <a:p>
            <a:pPr indent="228600" marL="0">
              <a:lnSpc>
                <a:spcPct val="110000"/>
              </a:lnSpc>
              <a:spcBef>
                <a:spcPts val="0"/>
              </a:spcBef>
              <a:buNone/>
            </a:pPr>
            <a:r>
              <a:rPr sz="1400">
                <a:latin typeface="Times New Roman"/>
                <a:ea typeface="Times New Roman"/>
                <a:cs typeface="Times New Roman"/>
              </a:rPr>
              <a:t>Ответственное лицо заказчика уполномочено добавляет сертификаты электронных подписей членов комиссии, которые присутствуют на заседании. Далее уполномоченное лицо формирует протокол, в этом протоколе отмечает решение членов комиссии по каждому из участников закупки («допущен/не допущен», «соответствует/не соответствует») и отправляет протокол для подписания каждому члену комиссии.</a:t>
            </a:r>
            <a:endParaRPr sz="1400">
              <a:latin typeface="Times New Roman"/>
              <a:ea typeface="Times New Roman"/>
              <a:cs typeface="Times New Roman"/>
            </a:endParaRPr>
          </a:p>
          <a:p>
            <a:pPr indent="228600" marL="0">
              <a:lnSpc>
                <a:spcPct val="110000"/>
              </a:lnSpc>
              <a:spcBef>
                <a:spcPts val="0"/>
              </a:spcBef>
              <a:buNone/>
            </a:pPr>
            <a:r>
              <a:rPr sz="1400">
                <a:latin typeface="Times New Roman"/>
                <a:ea typeface="Times New Roman"/>
                <a:cs typeface="Times New Roman"/>
              </a:rPr>
              <a:t>Ответственное лицо в своём личном кабинете может отслеживать действия других членов комиссии (подписали, не подписали, у кого на подписи).</a:t>
            </a:r>
            <a:endParaRPr sz="1400">
              <a:latin typeface="Times New Roman"/>
              <a:ea typeface="Times New Roman"/>
              <a:cs typeface="Times New Roman"/>
            </a:endParaRPr>
          </a:p>
          <a:p>
            <a:pPr indent="228600" marL="0">
              <a:lnSpc>
                <a:spcPct val="110000"/>
              </a:lnSpc>
              <a:spcBef>
                <a:spcPts val="0"/>
              </a:spcBef>
              <a:buNone/>
            </a:pPr>
            <a:r>
              <a:rPr sz="1400">
                <a:latin typeface="Times New Roman"/>
                <a:ea typeface="Times New Roman"/>
                <a:cs typeface="Times New Roman"/>
              </a:rPr>
              <a:t>При этом, именно ответственное лицо перед размещением протокола проверяет, есть ли кворум.</a:t>
            </a:r>
            <a:endParaRPr sz="1400">
              <a:latin typeface="Times New Roman"/>
              <a:ea typeface="Times New Roman"/>
              <a:cs typeface="Times New Roman"/>
            </a:endParaRPr>
          </a:p>
          <a:p>
            <a:endParaRPr sz="1300">
              <a:latin typeface="Times New Roman"/>
              <a:ea typeface="Times New Roman"/>
              <a:cs typeface="Times New Roman"/>
            </a:endParaRPr>
          </a:p>
        </p:txBody>
      </p:sp>
    </p:spTree>
  </p:cSld>
</p:sld>
</file>

<file path=ppt/theme/theme1.xml><?xml version="1.0" encoding="utf-8"?>
<a:theme xmlns:a="http://schemas.openxmlformats.org/drawingml/2006/main" xmlns:a15="http://schemas.microsoft.com/office/drawing/2012/main" xmlns:asvg="http://schemas.microsoft.com/office/drawing/2016/SVG/main" xmlns:c="http://schemas.openxmlformats.org/drawingml/2006/chart" xmlns:co="http://ncloudtech.com" xmlns:co-ooxml="http://ncloudtech.com/ooxml" xmlns:m="http://schemas.openxmlformats.org/officeDocument/2006/math" xmlns:mc="http://schemas.openxmlformats.org/markup-compatibility/2006" xmlns:o="urn:schemas-microsoft-com:office:office" xmlns:p="http://schemas.openxmlformats.org/presentationml/2006/main" xmlns:pic="http://schemas.openxmlformats.org/drawingml/2006/picture" xmlns:r="http://schemas.openxmlformats.org/officeDocument/2006/relationships" xmlns:s="http://schemas.openxmlformats.org/officeDocument/2006/sharedTypes" xmlns:sl="http://schemas.openxmlformats.org/schemaLibrary/2006/main" xmlns:v="urn:schemas-microsoft-com:vml" xmlns:w="http://schemas.openxmlformats.org/wordprocessingml/2006/main" xmlns:w10="urn:schemas-microsoft-com:office:word" xmlns:w14="http://schemas.microsoft.com/office/word/2010/wordml" xmlns:w15="http://schemas.microsoft.com/office/word/2012/wordml" xmlns:wp="http://schemas.openxmlformats.org/drawingml/2006/wordprocessingDrawing" xmlns:wpg="http://schemas.microsoft.com/office/word/2010/wordprocessingGroup" xmlns:wps="http://schemas.microsoft.com/office/word/2010/wordprocessingShape" xmlns:x="urn:schemas-microsoft-com:office:excel" xmlns:x14="http://schemas.microsoft.com/office/spreadsheetml/2009/9/main" xmlns:xdr="http://schemas.openxmlformats.org/drawingml/2006/spreadsheetDrawing" xmlns:xm="http://schemas.microsoft.com/office/excel/2006/main" name="Тема Office">
  <a:themeElements>
    <a:clrScheme name="Стандартная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Стандартная">
      <a:fillStyleLst>
        <a:solidFill>
          <a:schemeClr val="phClr"/>
        </a:solidFill>
        <a:gradFill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</a:gradFill>
        <a:gradFill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</a:gradFill>
      </a:fillStyleLst>
      <a:lnStyleLst>
        <a:ln w="6350">
          <a:solidFill>
            <a:schemeClr val="phClr"/>
          </a:solidFill>
          <a:prstDash val="solid"/>
        </a:ln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</a:lnStyleLst>
      <a:effectStyleLst>
        <a:effectStyle>
          <a:effectLst>
            <a:outerShdw>
              <a:srgbClr val="000000">
                <a:alpha val="38000"/>
              </a:srgbClr>
            </a:outerShdw>
          </a:effectLst>
        </a:effectStyle>
        <a:effectStyle>
          <a:effectLst>
            <a:outerShdw>
              <a:srgbClr val="000000">
                <a:alpha val="35000"/>
              </a:srgbClr>
            </a:outerShdw>
          </a:effectLst>
        </a:effectStyle>
        <a:effectStyle>
          <a:effectLst>
            <a:outerShdw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</a:gradFill>
      </a:bgFillStyleLst>
    </a:fmtScheme>
  </a:themeElements>
</a:theme>
</file>

<file path=docProps/app.xml><?xml version="1.0" encoding="utf-8"?>
<Properties xmlns="http://schemas.openxmlformats.org/officeDocument/2006/extended-properties">
  <Template>Normal.dotm</Template>
  <TotalTime>0</TotalTime>
  <DocSecurity>0</DocSecurity>
  <ScaleCrop>false</ScaleCrop>
  <Application>MyOffice-CoreFramework-Android/26-1013.725.7113.647.24@RELEASE-CORE-26.0-RC</Applicat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modified xsi:type="dcterms:W3CDTF">2022-07-14T22:40:44Z</dcterms:modified>
</cp:coreProperties>
</file>